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5" r:id="rId1"/>
  </p:sldMasterIdLst>
  <p:notesMasterIdLst>
    <p:notesMasterId r:id="rId28"/>
  </p:notesMasterIdLst>
  <p:sldIdLst>
    <p:sldId id="256" r:id="rId2"/>
    <p:sldId id="257" r:id="rId3"/>
    <p:sldId id="258" r:id="rId4"/>
    <p:sldId id="259" r:id="rId5"/>
    <p:sldId id="260" r:id="rId6"/>
    <p:sldId id="272" r:id="rId7"/>
    <p:sldId id="261" r:id="rId8"/>
    <p:sldId id="262" r:id="rId9"/>
    <p:sldId id="263" r:id="rId10"/>
    <p:sldId id="273" r:id="rId11"/>
    <p:sldId id="264" r:id="rId12"/>
    <p:sldId id="274" r:id="rId13"/>
    <p:sldId id="265" r:id="rId14"/>
    <p:sldId id="267" r:id="rId15"/>
    <p:sldId id="266" r:id="rId16"/>
    <p:sldId id="268" r:id="rId17"/>
    <p:sldId id="269" r:id="rId18"/>
    <p:sldId id="270" r:id="rId19"/>
    <p:sldId id="271"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46"/>
    <p:restoredTop sz="94650"/>
  </p:normalViewPr>
  <p:slideViewPr>
    <p:cSldViewPr snapToGrid="0">
      <p:cViewPr>
        <p:scale>
          <a:sx n="76" d="100"/>
          <a:sy n="76" d="100"/>
        </p:scale>
        <p:origin x="2192"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A5634-E5E6-804C-9475-1F8F3230A930}"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CEBC2-0B1D-1E47-852D-851C21D09AC5}" type="slidenum">
              <a:rPr lang="en-US" smtClean="0"/>
              <a:t>‹#›</a:t>
            </a:fld>
            <a:endParaRPr lang="en-US"/>
          </a:p>
        </p:txBody>
      </p:sp>
    </p:spTree>
    <p:extLst>
      <p:ext uri="{BB962C8B-B14F-4D97-AF65-F5344CB8AC3E}">
        <p14:creationId xmlns:p14="http://schemas.microsoft.com/office/powerpoint/2010/main" val="218757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4DBD1EE0-899F-5149-BA70-CE23228A6738}" type="datetime1">
              <a:rPr lang="en-US" smtClean="0"/>
              <a:t>4/17/23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5116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1EF201BF-94E6-8C43-A8E7-7620328D86F2}" type="datetime1">
              <a:rPr lang="en-US" smtClean="0"/>
              <a:t>4/17/23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4468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42D3F766-3850-6B4C-934D-8700A8F5A4BB}" type="datetime1">
              <a:rPr lang="en-US" smtClean="0"/>
              <a:t>4/17/23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93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D215C95B-357D-3749-8FD7-DD85501DA75A}" type="datetime1">
              <a:rPr lang="en-US" smtClean="0"/>
              <a:t>4/17/23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48739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E1674FE7-FA42-7844-96CB-E9EB38038BF9}" type="datetime1">
              <a:rPr lang="en-US" smtClean="0"/>
              <a:t>4/17/23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8059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F539CA27-3319-9F45-841E-9FEAE8005EA9}" type="datetime1">
              <a:rPr lang="en-US" smtClean="0"/>
              <a:t>4/17/23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r>
              <a:rPr lang="en-US"/>
              <a:t>US_College_Analysis_aa2569</a:t>
            </a:r>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56743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0E21A0C8-303A-1145-B771-2F5CB7436FF2}" type="datetime1">
              <a:rPr lang="en-US" smtClean="0"/>
              <a:t>4/17/23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r>
              <a:rPr lang="en-US"/>
              <a:t>US_College_Analysis_aa2569</a:t>
            </a:r>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6857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EFD0AB6B-C8D9-CD4B-8D40-75E19AC96183}" type="datetime1">
              <a:rPr lang="en-US" smtClean="0"/>
              <a:t>4/17/23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r>
              <a:rPr lang="en-US"/>
              <a:t>US_College_Analysis_aa2569</a:t>
            </a:r>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957664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D6B851AD-2451-8D41-9AB4-F846F30763B5}" type="datetime1">
              <a:rPr lang="en-US" smtClean="0"/>
              <a:t>4/17/23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r>
              <a:rPr lang="en-US"/>
              <a:t>US_College_Analysis_aa2569</a:t>
            </a:r>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60007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8524DA98-75C1-5842-999C-BA47D9B49C73}" type="datetime1">
              <a:rPr lang="en-US" smtClean="0"/>
              <a:t>4/17/23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r>
              <a:rPr lang="en-US"/>
              <a:t>US_College_Analysis_aa2569</a:t>
            </a:r>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66641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9360B00-E738-4E46-B3A8-591778F5D02E}" type="datetime1">
              <a:rPr lang="en-US" smtClean="0"/>
              <a:t>4/17/23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r>
              <a:rPr lang="en-US"/>
              <a:t>US_College_Analysis_aa2569</a:t>
            </a:r>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89583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FC6F0337-C26C-DC4B-8E76-094EA2A94BD4}" type="datetime1">
              <a:rPr lang="en-US" smtClean="0"/>
              <a:t>4/17/23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r>
              <a:rPr lang="en-US"/>
              <a:t>US_College_Analysis_aa2569</a:t>
            </a:r>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1602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74" r:id="rId6"/>
    <p:sldLayoutId id="2147483769" r:id="rId7"/>
    <p:sldLayoutId id="2147483770" r:id="rId8"/>
    <p:sldLayoutId id="2147483771" r:id="rId9"/>
    <p:sldLayoutId id="2147483773" r:id="rId10"/>
    <p:sldLayoutId id="2147483772" r:id="rId11"/>
  </p:sldLayoutIdLst>
  <p:hf hdr="0"/>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B6AA8-B641-0177-6E58-68440787F9EF}"/>
              </a:ext>
            </a:extLst>
          </p:cNvPr>
          <p:cNvSpPr>
            <a:spLocks noGrp="1"/>
          </p:cNvSpPr>
          <p:nvPr>
            <p:ph type="ctrTitle"/>
          </p:nvPr>
        </p:nvSpPr>
        <p:spPr>
          <a:xfrm>
            <a:off x="1068818" y="1076635"/>
            <a:ext cx="6859225" cy="3495365"/>
          </a:xfrm>
        </p:spPr>
        <p:txBody>
          <a:bodyPr anchor="t">
            <a:normAutofit/>
          </a:bodyPr>
          <a:lstStyle/>
          <a:p>
            <a:r>
              <a:rPr lang="en-US" sz="8000"/>
              <a:t>US Colleges Analysis</a:t>
            </a:r>
          </a:p>
        </p:txBody>
      </p:sp>
      <p:sp>
        <p:nvSpPr>
          <p:cNvPr id="3" name="Subtitle 2">
            <a:extLst>
              <a:ext uri="{FF2B5EF4-FFF2-40B4-BE49-F238E27FC236}">
                <a16:creationId xmlns:a16="http://schemas.microsoft.com/office/drawing/2014/main" id="{249DD3B2-4380-CA84-E9AA-C2D897E889BC}"/>
              </a:ext>
            </a:extLst>
          </p:cNvPr>
          <p:cNvSpPr>
            <a:spLocks noGrp="1"/>
          </p:cNvSpPr>
          <p:nvPr>
            <p:ph type="subTitle" idx="1"/>
          </p:nvPr>
        </p:nvSpPr>
        <p:spPr>
          <a:xfrm>
            <a:off x="1097280" y="4572000"/>
            <a:ext cx="5732851" cy="1268361"/>
          </a:xfrm>
        </p:spPr>
        <p:txBody>
          <a:bodyPr anchor="b">
            <a:normAutofit/>
          </a:bodyPr>
          <a:lstStyle/>
          <a:p>
            <a:r>
              <a:rPr lang="en-US" dirty="0"/>
              <a:t>Individual Report – aa2569</a:t>
            </a:r>
          </a:p>
        </p:txBody>
      </p:sp>
      <p:cxnSp>
        <p:nvCxnSpPr>
          <p:cNvPr id="117"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118" name="Picture 3">
            <a:extLst>
              <a:ext uri="{FF2B5EF4-FFF2-40B4-BE49-F238E27FC236}">
                <a16:creationId xmlns:a16="http://schemas.microsoft.com/office/drawing/2014/main" id="{689AE961-A156-C95F-1EFE-5B59F78B8550}"/>
              </a:ext>
            </a:extLst>
          </p:cNvPr>
          <p:cNvPicPr>
            <a:picLocks noChangeAspect="1"/>
          </p:cNvPicPr>
          <p:nvPr/>
        </p:nvPicPr>
        <p:blipFill rotWithShape="1">
          <a:blip r:embed="rId2"/>
          <a:srcRect l="38839" r="18475" b="-1"/>
          <a:stretch/>
        </p:blipFill>
        <p:spPr>
          <a:xfrm>
            <a:off x="8532727" y="1"/>
            <a:ext cx="3659274" cy="6857999"/>
          </a:xfrm>
          <a:prstGeom prst="rect">
            <a:avLst/>
          </a:prstGeom>
        </p:spPr>
      </p:pic>
    </p:spTree>
    <p:extLst>
      <p:ext uri="{BB962C8B-B14F-4D97-AF65-F5344CB8AC3E}">
        <p14:creationId xmlns:p14="http://schemas.microsoft.com/office/powerpoint/2010/main" val="1025987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3448-086C-B0EE-0007-C09BCB95048D}"/>
              </a:ext>
            </a:extLst>
          </p:cNvPr>
          <p:cNvSpPr>
            <a:spLocks noGrp="1"/>
          </p:cNvSpPr>
          <p:nvPr>
            <p:ph type="title"/>
          </p:nvPr>
        </p:nvSpPr>
        <p:spPr/>
        <p:txBody>
          <a:bodyPr/>
          <a:lstStyle/>
          <a:p>
            <a:r>
              <a:rPr lang="en-US" dirty="0"/>
              <a:t>Cluster Analysis Inferences</a:t>
            </a:r>
          </a:p>
        </p:txBody>
      </p:sp>
      <p:sp>
        <p:nvSpPr>
          <p:cNvPr id="3" name="Content Placeholder 2">
            <a:extLst>
              <a:ext uri="{FF2B5EF4-FFF2-40B4-BE49-F238E27FC236}">
                <a16:creationId xmlns:a16="http://schemas.microsoft.com/office/drawing/2014/main" id="{FCB044F6-2A40-1BA7-1AB6-3F9BD27362B4}"/>
              </a:ext>
            </a:extLst>
          </p:cNvPr>
          <p:cNvSpPr>
            <a:spLocks noGrp="1"/>
          </p:cNvSpPr>
          <p:nvPr>
            <p:ph idx="1"/>
          </p:nvPr>
        </p:nvSpPr>
        <p:spPr/>
        <p:txBody>
          <a:bodyPr/>
          <a:lstStyle/>
          <a:p>
            <a:pPr>
              <a:buFont typeface="Arial" panose="020B0604020202020204" pitchFamily="34" charset="0"/>
              <a:buChar char="•"/>
            </a:pPr>
            <a:r>
              <a:rPr lang="en-US" sz="1800" dirty="0">
                <a:effectLst/>
                <a:latin typeface="TimesNewRomanPSMT"/>
              </a:rPr>
              <a:t>We observe that all the universities in Cluster 3 (blue) are Private universities. </a:t>
            </a:r>
            <a:endParaRPr lang="en-US" dirty="0">
              <a:effectLst/>
            </a:endParaRPr>
          </a:p>
          <a:p>
            <a:pPr>
              <a:buFont typeface="Arial" panose="020B0604020202020204" pitchFamily="34" charset="0"/>
              <a:buChar char="•"/>
            </a:pPr>
            <a:r>
              <a:rPr lang="en-US" sz="1800" dirty="0">
                <a:effectLst/>
                <a:latin typeface="TimesNewRomanPSMT"/>
              </a:rPr>
              <a:t>Except two of the Private universities rest, all fell under Cluster 3. </a:t>
            </a:r>
            <a:endParaRPr lang="en-US" dirty="0">
              <a:effectLst/>
            </a:endParaRPr>
          </a:p>
          <a:p>
            <a:pPr>
              <a:buFont typeface="Arial" panose="020B0604020202020204" pitchFamily="34" charset="0"/>
              <a:buChar char="•"/>
            </a:pPr>
            <a:r>
              <a:rPr lang="en-US" sz="1800" dirty="0">
                <a:effectLst/>
                <a:latin typeface="TimesNewRomanPSMT"/>
              </a:rPr>
              <a:t>The Public Universities are placed in the remaining two clusters. </a:t>
            </a:r>
            <a:endParaRPr lang="en-US" dirty="0">
              <a:effectLst/>
            </a:endParaRPr>
          </a:p>
          <a:p>
            <a:pPr>
              <a:buFont typeface="Arial" panose="020B0604020202020204" pitchFamily="34" charset="0"/>
              <a:buChar char="•"/>
            </a:pPr>
            <a:r>
              <a:rPr lang="en-US" sz="1800" dirty="0">
                <a:effectLst/>
                <a:latin typeface="TimesNewRomanPSMT"/>
              </a:rPr>
              <a:t>The ones in Cluster 1 (Red) have many applications, acceptances and enrollments (in </a:t>
            </a:r>
            <a:endParaRPr lang="en-US" dirty="0">
              <a:effectLst/>
            </a:endParaRPr>
          </a:p>
          <a:p>
            <a:pPr>
              <a:buFont typeface="Arial" panose="020B0604020202020204" pitchFamily="34" charset="0"/>
              <a:buChar char="•"/>
            </a:pPr>
            <a:r>
              <a:rPr lang="en-US" sz="1800" dirty="0">
                <a:effectLst/>
                <a:latin typeface="TimesNewRomanPSMT"/>
              </a:rPr>
              <a:t>thousands). </a:t>
            </a:r>
            <a:endParaRPr lang="en-US" dirty="0">
              <a:effectLst/>
            </a:endParaRPr>
          </a:p>
          <a:p>
            <a:pPr>
              <a:buFont typeface="Arial" panose="020B0604020202020204" pitchFamily="34" charset="0"/>
              <a:buChar char="•"/>
            </a:pPr>
            <a:r>
              <a:rPr lang="en-US" sz="1800" dirty="0">
                <a:effectLst/>
                <a:latin typeface="TimesNewRomanPSMT"/>
              </a:rPr>
              <a:t>Cluster 2 (green) is also of Public universities but the ones with fewer applications, </a:t>
            </a:r>
            <a:endParaRPr lang="en-US" dirty="0">
              <a:effectLst/>
            </a:endParaRPr>
          </a:p>
          <a:p>
            <a:pPr>
              <a:buFont typeface="Arial" panose="020B0604020202020204" pitchFamily="34" charset="0"/>
              <a:buChar char="•"/>
            </a:pPr>
            <a:r>
              <a:rPr lang="en-US" sz="1800" dirty="0">
                <a:effectLst/>
                <a:latin typeface="TimesNewRomanPSMT"/>
              </a:rPr>
              <a:t>acceptances, and enrollments (in hundreds). </a:t>
            </a:r>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014F8792-B404-2426-5211-5FB9CE29452D}"/>
              </a:ext>
            </a:extLst>
          </p:cNvPr>
          <p:cNvSpPr>
            <a:spLocks noGrp="1"/>
          </p:cNvSpPr>
          <p:nvPr>
            <p:ph type="dt" sz="half" idx="10"/>
          </p:nvPr>
        </p:nvSpPr>
        <p:spPr/>
        <p:txBody>
          <a:bodyPr/>
          <a:lstStyle/>
          <a:p>
            <a:fld id="{735563DD-1022-5E45-BFDC-C1D6C6FB62CD}" type="datetime1">
              <a:rPr lang="en-US" smtClean="0"/>
              <a:t>4/17/23</a:t>
            </a:fld>
            <a:endParaRPr lang="en-US"/>
          </a:p>
        </p:txBody>
      </p:sp>
      <p:sp>
        <p:nvSpPr>
          <p:cNvPr id="5" name="Footer Placeholder 4">
            <a:extLst>
              <a:ext uri="{FF2B5EF4-FFF2-40B4-BE49-F238E27FC236}">
                <a16:creationId xmlns:a16="http://schemas.microsoft.com/office/drawing/2014/main" id="{8EE636CE-4AED-5D09-4C8C-E7C39C52FAB3}"/>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FFA876A2-ED8D-675E-63C2-BD1D170B3C3B}"/>
              </a:ext>
            </a:extLst>
          </p:cNvPr>
          <p:cNvSpPr>
            <a:spLocks noGrp="1"/>
          </p:cNvSpPr>
          <p:nvPr>
            <p:ph type="sldNum" sz="quarter" idx="12"/>
          </p:nvPr>
        </p:nvSpPr>
        <p:spPr/>
        <p:txBody>
          <a:bodyPr/>
          <a:lstStyle/>
          <a:p>
            <a:fld id="{719D7796-F675-488F-AC46-C88938C80352}" type="slidenum">
              <a:rPr lang="en-US" smtClean="0"/>
              <a:t>10</a:t>
            </a:fld>
            <a:endParaRPr lang="en-US"/>
          </a:p>
        </p:txBody>
      </p:sp>
    </p:spTree>
    <p:extLst>
      <p:ext uri="{BB962C8B-B14F-4D97-AF65-F5344CB8AC3E}">
        <p14:creationId xmlns:p14="http://schemas.microsoft.com/office/powerpoint/2010/main" val="320966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E786-BA4E-E2AE-3953-D74D96368637}"/>
              </a:ext>
            </a:extLst>
          </p:cNvPr>
          <p:cNvSpPr>
            <a:spLocks noGrp="1"/>
          </p:cNvSpPr>
          <p:nvPr>
            <p:ph type="title"/>
          </p:nvPr>
        </p:nvSpPr>
        <p:spPr>
          <a:xfrm>
            <a:off x="1134618" y="0"/>
            <a:ext cx="9922764" cy="1294228"/>
          </a:xfrm>
        </p:spPr>
        <p:txBody>
          <a:bodyPr/>
          <a:lstStyle/>
          <a:p>
            <a:r>
              <a:rPr lang="en-US" dirty="0" err="1"/>
              <a:t>Dendogram</a:t>
            </a:r>
            <a:endParaRPr lang="en-US" dirty="0"/>
          </a:p>
        </p:txBody>
      </p:sp>
      <p:pic>
        <p:nvPicPr>
          <p:cNvPr id="5" name="Content Placeholder 4" descr="Chart&#10;&#10;Description automatically generated">
            <a:extLst>
              <a:ext uri="{FF2B5EF4-FFF2-40B4-BE49-F238E27FC236}">
                <a16:creationId xmlns:a16="http://schemas.microsoft.com/office/drawing/2014/main" id="{9BB3D477-2E8D-C587-FF4F-A777346C3F45}"/>
              </a:ext>
            </a:extLst>
          </p:cNvPr>
          <p:cNvPicPr>
            <a:picLocks noGrp="1" noChangeAspect="1"/>
          </p:cNvPicPr>
          <p:nvPr>
            <p:ph idx="1"/>
          </p:nvPr>
        </p:nvPicPr>
        <p:blipFill>
          <a:blip r:embed="rId2"/>
          <a:stretch>
            <a:fillRect/>
          </a:stretch>
        </p:blipFill>
        <p:spPr>
          <a:xfrm>
            <a:off x="1635760" y="641350"/>
            <a:ext cx="8920480" cy="5575300"/>
          </a:xfrm>
        </p:spPr>
      </p:pic>
      <p:sp>
        <p:nvSpPr>
          <p:cNvPr id="6" name="Date Placeholder 5">
            <a:extLst>
              <a:ext uri="{FF2B5EF4-FFF2-40B4-BE49-F238E27FC236}">
                <a16:creationId xmlns:a16="http://schemas.microsoft.com/office/drawing/2014/main" id="{71D856BA-A15B-4696-4408-6392C36F9835}"/>
              </a:ext>
            </a:extLst>
          </p:cNvPr>
          <p:cNvSpPr>
            <a:spLocks noGrp="1"/>
          </p:cNvSpPr>
          <p:nvPr>
            <p:ph type="dt" sz="half" idx="10"/>
          </p:nvPr>
        </p:nvSpPr>
        <p:spPr/>
        <p:txBody>
          <a:bodyPr/>
          <a:lstStyle/>
          <a:p>
            <a:fld id="{4F89E284-D37A-8642-81F2-3D020B260BFE}" type="datetime1">
              <a:rPr lang="en-US" smtClean="0"/>
              <a:t>4/17/23</a:t>
            </a:fld>
            <a:endParaRPr lang="en-US"/>
          </a:p>
        </p:txBody>
      </p:sp>
      <p:sp>
        <p:nvSpPr>
          <p:cNvPr id="7" name="Footer Placeholder 6">
            <a:extLst>
              <a:ext uri="{FF2B5EF4-FFF2-40B4-BE49-F238E27FC236}">
                <a16:creationId xmlns:a16="http://schemas.microsoft.com/office/drawing/2014/main" id="{993C4A83-2A84-B5C1-EA39-92659508B595}"/>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368C1AD1-274A-F4DE-0234-4B0AB90CB1DF}"/>
              </a:ext>
            </a:extLst>
          </p:cNvPr>
          <p:cNvSpPr>
            <a:spLocks noGrp="1"/>
          </p:cNvSpPr>
          <p:nvPr>
            <p:ph type="sldNum" sz="quarter" idx="12"/>
          </p:nvPr>
        </p:nvSpPr>
        <p:spPr/>
        <p:txBody>
          <a:bodyPr/>
          <a:lstStyle/>
          <a:p>
            <a:fld id="{719D7796-F675-488F-AC46-C88938C80352}" type="slidenum">
              <a:rPr lang="en-US" smtClean="0"/>
              <a:t>11</a:t>
            </a:fld>
            <a:endParaRPr lang="en-US"/>
          </a:p>
        </p:txBody>
      </p:sp>
    </p:spTree>
    <p:extLst>
      <p:ext uri="{BB962C8B-B14F-4D97-AF65-F5344CB8AC3E}">
        <p14:creationId xmlns:p14="http://schemas.microsoft.com/office/powerpoint/2010/main" val="356684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BF55-CA53-5043-1FAB-9D55234DE6DC}"/>
              </a:ext>
            </a:extLst>
          </p:cNvPr>
          <p:cNvSpPr>
            <a:spLocks noGrp="1"/>
          </p:cNvSpPr>
          <p:nvPr>
            <p:ph type="title"/>
          </p:nvPr>
        </p:nvSpPr>
        <p:spPr/>
        <p:txBody>
          <a:bodyPr/>
          <a:lstStyle/>
          <a:p>
            <a:r>
              <a:rPr lang="en-US" dirty="0"/>
              <a:t>Cluster Analysis Inferences</a:t>
            </a:r>
          </a:p>
        </p:txBody>
      </p:sp>
      <p:sp>
        <p:nvSpPr>
          <p:cNvPr id="3" name="Content Placeholder 2">
            <a:extLst>
              <a:ext uri="{FF2B5EF4-FFF2-40B4-BE49-F238E27FC236}">
                <a16:creationId xmlns:a16="http://schemas.microsoft.com/office/drawing/2014/main" id="{78725D7A-7C1C-3F72-27FB-EFEDF1D834FE}"/>
              </a:ext>
            </a:extLst>
          </p:cNvPr>
          <p:cNvSpPr>
            <a:spLocks noGrp="1"/>
          </p:cNvSpPr>
          <p:nvPr>
            <p:ph idx="1"/>
          </p:nvPr>
        </p:nvSpPr>
        <p:spPr/>
        <p:txBody>
          <a:bodyPr/>
          <a:lstStyle/>
          <a:p>
            <a:pPr>
              <a:buFont typeface="Arial" panose="020B0604020202020204" pitchFamily="34" charset="0"/>
              <a:buChar char="•"/>
            </a:pPr>
            <a:r>
              <a:rPr lang="en-US" sz="1800" dirty="0">
                <a:effectLst/>
                <a:latin typeface="TimesNewRomanPSMT"/>
              </a:rPr>
              <a:t>In this clustering, all the universities in teal </a:t>
            </a:r>
            <a:r>
              <a:rPr lang="en-US" sz="1800" dirty="0" err="1">
                <a:effectLst/>
                <a:latin typeface="TimesNewRomanPSMT"/>
              </a:rPr>
              <a:t>colour</a:t>
            </a:r>
            <a:r>
              <a:rPr lang="en-US" sz="1800" dirty="0">
                <a:effectLst/>
                <a:latin typeface="TimesNewRomanPSMT"/>
              </a:rPr>
              <a:t> are Private universities. </a:t>
            </a:r>
            <a:endParaRPr lang="en-US" dirty="0">
              <a:effectLst/>
            </a:endParaRPr>
          </a:p>
          <a:p>
            <a:pPr>
              <a:buFont typeface="Arial" panose="020B0604020202020204" pitchFamily="34" charset="0"/>
              <a:buChar char="•"/>
            </a:pPr>
            <a:r>
              <a:rPr lang="en-US" sz="1800" dirty="0">
                <a:effectLst/>
                <a:latin typeface="TimesNewRomanPSMT"/>
              </a:rPr>
              <a:t>The universities in Blue are all Public, and the ones in the Yellow cluster are a mixture of </a:t>
            </a:r>
            <a:endParaRPr lang="en-US" dirty="0">
              <a:effectLst/>
            </a:endParaRPr>
          </a:p>
          <a:p>
            <a:pPr>
              <a:buFont typeface="Arial" panose="020B0604020202020204" pitchFamily="34" charset="0"/>
              <a:buChar char="•"/>
            </a:pPr>
            <a:r>
              <a:rPr lang="en-US" sz="1800" dirty="0">
                <a:effectLst/>
                <a:latin typeface="TimesNewRomanPSMT"/>
              </a:rPr>
              <a:t>public and private universities. </a:t>
            </a:r>
            <a:endParaRPr lang="en-US" dirty="0">
              <a:effectLst/>
            </a:endParaRPr>
          </a:p>
          <a:p>
            <a:pPr>
              <a:buFont typeface="Arial" panose="020B0604020202020204" pitchFamily="34" charset="0"/>
              <a:buChar char="•"/>
            </a:pPr>
            <a:r>
              <a:rPr lang="en-US" sz="1800" dirty="0">
                <a:effectLst/>
                <a:latin typeface="TimesNewRomanPSMT"/>
              </a:rPr>
              <a:t>Even using this method, we can somewhat differentiate between public and private. </a:t>
            </a:r>
            <a:endParaRPr lang="en-US" dirty="0">
              <a:effectLst/>
            </a:endParaRPr>
          </a:p>
          <a:p>
            <a:pPr>
              <a:buFont typeface="Arial" panose="020B0604020202020204" pitchFamily="34" charset="0"/>
              <a:buChar char="•"/>
            </a:pPr>
            <a:r>
              <a:rPr lang="en-US" sz="1800" dirty="0">
                <a:effectLst/>
                <a:latin typeface="TimesNewRomanPSMT"/>
              </a:rPr>
              <a:t>The Blue and Yellow differentiation mostly focuses on the number of applications, acceptances, and enrollments. The ones in blue have much higher numbers when compared to the ones in yellow. </a:t>
            </a:r>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1AA7D705-0634-ADCE-C21A-BCE67AA8F424}"/>
              </a:ext>
            </a:extLst>
          </p:cNvPr>
          <p:cNvSpPr>
            <a:spLocks noGrp="1"/>
          </p:cNvSpPr>
          <p:nvPr>
            <p:ph type="dt" sz="half" idx="10"/>
          </p:nvPr>
        </p:nvSpPr>
        <p:spPr/>
        <p:txBody>
          <a:bodyPr/>
          <a:lstStyle/>
          <a:p>
            <a:fld id="{BBC7B85C-C867-2A4E-9B80-B1BB20E73E04}" type="datetime1">
              <a:rPr lang="en-US" smtClean="0"/>
              <a:t>4/17/23</a:t>
            </a:fld>
            <a:endParaRPr lang="en-US"/>
          </a:p>
        </p:txBody>
      </p:sp>
      <p:sp>
        <p:nvSpPr>
          <p:cNvPr id="5" name="Footer Placeholder 4">
            <a:extLst>
              <a:ext uri="{FF2B5EF4-FFF2-40B4-BE49-F238E27FC236}">
                <a16:creationId xmlns:a16="http://schemas.microsoft.com/office/drawing/2014/main" id="{8EC65C08-788A-8CDE-43B0-A5AE80BA948D}"/>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A12AFDE7-9C64-F2C1-EDEF-7A317EA7EA12}"/>
              </a:ext>
            </a:extLst>
          </p:cNvPr>
          <p:cNvSpPr>
            <a:spLocks noGrp="1"/>
          </p:cNvSpPr>
          <p:nvPr>
            <p:ph type="sldNum" sz="quarter" idx="12"/>
          </p:nvPr>
        </p:nvSpPr>
        <p:spPr/>
        <p:txBody>
          <a:bodyPr/>
          <a:lstStyle/>
          <a:p>
            <a:fld id="{719D7796-F675-488F-AC46-C88938C80352}" type="slidenum">
              <a:rPr lang="en-US" smtClean="0"/>
              <a:t>12</a:t>
            </a:fld>
            <a:endParaRPr lang="en-US"/>
          </a:p>
        </p:txBody>
      </p:sp>
    </p:spTree>
    <p:extLst>
      <p:ext uri="{BB962C8B-B14F-4D97-AF65-F5344CB8AC3E}">
        <p14:creationId xmlns:p14="http://schemas.microsoft.com/office/powerpoint/2010/main" val="2956379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4031-1EDB-34EA-2CA0-DEF768C10572}"/>
              </a:ext>
            </a:extLst>
          </p:cNvPr>
          <p:cNvSpPr>
            <a:spLocks noGrp="1"/>
          </p:cNvSpPr>
          <p:nvPr>
            <p:ph type="title"/>
          </p:nvPr>
        </p:nvSpPr>
        <p:spPr/>
        <p:txBody>
          <a:bodyPr/>
          <a:lstStyle/>
          <a:p>
            <a:r>
              <a:rPr lang="en-US" dirty="0"/>
              <a:t>EFA</a:t>
            </a:r>
          </a:p>
        </p:txBody>
      </p:sp>
      <p:pic>
        <p:nvPicPr>
          <p:cNvPr id="5" name="Content Placeholder 4" descr="Chart, line chart&#10;&#10;Description automatically generated">
            <a:extLst>
              <a:ext uri="{FF2B5EF4-FFF2-40B4-BE49-F238E27FC236}">
                <a16:creationId xmlns:a16="http://schemas.microsoft.com/office/drawing/2014/main" id="{B7435A17-7324-4D5D-9B82-E765847BE1D0}"/>
              </a:ext>
            </a:extLst>
          </p:cNvPr>
          <p:cNvPicPr>
            <a:picLocks noGrp="1" noChangeAspect="1"/>
          </p:cNvPicPr>
          <p:nvPr>
            <p:ph idx="1"/>
          </p:nvPr>
        </p:nvPicPr>
        <p:blipFill>
          <a:blip r:embed="rId2"/>
          <a:stretch>
            <a:fillRect/>
          </a:stretch>
        </p:blipFill>
        <p:spPr>
          <a:xfrm>
            <a:off x="3640756" y="615950"/>
            <a:ext cx="8551244" cy="5626100"/>
          </a:xfrm>
        </p:spPr>
      </p:pic>
      <p:sp>
        <p:nvSpPr>
          <p:cNvPr id="6" name="TextBox 5">
            <a:extLst>
              <a:ext uri="{FF2B5EF4-FFF2-40B4-BE49-F238E27FC236}">
                <a16:creationId xmlns:a16="http://schemas.microsoft.com/office/drawing/2014/main" id="{97989BD9-1F49-529B-BEE8-C32330EE8B22}"/>
              </a:ext>
            </a:extLst>
          </p:cNvPr>
          <p:cNvSpPr txBox="1"/>
          <p:nvPr/>
        </p:nvSpPr>
        <p:spPr>
          <a:xfrm>
            <a:off x="880533" y="3244334"/>
            <a:ext cx="2196883" cy="369332"/>
          </a:xfrm>
          <a:prstGeom prst="rect">
            <a:avLst/>
          </a:prstGeom>
          <a:noFill/>
        </p:spPr>
        <p:txBody>
          <a:bodyPr wrap="none" rtlCol="0">
            <a:spAutoFit/>
          </a:bodyPr>
          <a:lstStyle/>
          <a:p>
            <a:r>
              <a:rPr lang="en-US" dirty="0"/>
              <a:t>Optimal factors - 3</a:t>
            </a:r>
          </a:p>
        </p:txBody>
      </p:sp>
      <p:sp>
        <p:nvSpPr>
          <p:cNvPr id="7" name="Date Placeholder 6">
            <a:extLst>
              <a:ext uri="{FF2B5EF4-FFF2-40B4-BE49-F238E27FC236}">
                <a16:creationId xmlns:a16="http://schemas.microsoft.com/office/drawing/2014/main" id="{9F88BA24-E07A-8846-17E2-8CEC12F30F65}"/>
              </a:ext>
            </a:extLst>
          </p:cNvPr>
          <p:cNvSpPr>
            <a:spLocks noGrp="1"/>
          </p:cNvSpPr>
          <p:nvPr>
            <p:ph type="dt" sz="half" idx="10"/>
          </p:nvPr>
        </p:nvSpPr>
        <p:spPr/>
        <p:txBody>
          <a:bodyPr/>
          <a:lstStyle/>
          <a:p>
            <a:fld id="{31117347-4F6A-7940-9FDA-1ECF3F7EFEB9}" type="datetime1">
              <a:rPr lang="en-US" smtClean="0"/>
              <a:t>4/17/23</a:t>
            </a:fld>
            <a:endParaRPr lang="en-US"/>
          </a:p>
        </p:txBody>
      </p:sp>
      <p:sp>
        <p:nvSpPr>
          <p:cNvPr id="8" name="Footer Placeholder 7">
            <a:extLst>
              <a:ext uri="{FF2B5EF4-FFF2-40B4-BE49-F238E27FC236}">
                <a16:creationId xmlns:a16="http://schemas.microsoft.com/office/drawing/2014/main" id="{3D9699CC-236F-4C7A-13C1-6E674BFDA1C9}"/>
              </a:ext>
            </a:extLst>
          </p:cNvPr>
          <p:cNvSpPr>
            <a:spLocks noGrp="1"/>
          </p:cNvSpPr>
          <p:nvPr>
            <p:ph type="ftr" sz="quarter" idx="11"/>
          </p:nvPr>
        </p:nvSpPr>
        <p:spPr/>
        <p:txBody>
          <a:bodyPr/>
          <a:lstStyle/>
          <a:p>
            <a:r>
              <a:rPr lang="en-US"/>
              <a:t>US_College_Analysis_aa2569</a:t>
            </a:r>
          </a:p>
        </p:txBody>
      </p:sp>
      <p:sp>
        <p:nvSpPr>
          <p:cNvPr id="9" name="Slide Number Placeholder 8">
            <a:extLst>
              <a:ext uri="{FF2B5EF4-FFF2-40B4-BE49-F238E27FC236}">
                <a16:creationId xmlns:a16="http://schemas.microsoft.com/office/drawing/2014/main" id="{FE7F3D69-04B7-FB5A-57B9-D05F4B3E9C98}"/>
              </a:ext>
            </a:extLst>
          </p:cNvPr>
          <p:cNvSpPr>
            <a:spLocks noGrp="1"/>
          </p:cNvSpPr>
          <p:nvPr>
            <p:ph type="sldNum" sz="quarter" idx="12"/>
          </p:nvPr>
        </p:nvSpPr>
        <p:spPr/>
        <p:txBody>
          <a:bodyPr/>
          <a:lstStyle/>
          <a:p>
            <a:fld id="{719D7796-F675-488F-AC46-C88938C80352}" type="slidenum">
              <a:rPr lang="en-US" smtClean="0"/>
              <a:t>13</a:t>
            </a:fld>
            <a:endParaRPr lang="en-US"/>
          </a:p>
        </p:txBody>
      </p:sp>
    </p:spTree>
    <p:extLst>
      <p:ext uri="{BB962C8B-B14F-4D97-AF65-F5344CB8AC3E}">
        <p14:creationId xmlns:p14="http://schemas.microsoft.com/office/powerpoint/2010/main" val="379066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589E-0A28-6D1E-3651-EB71EBFEC3AD}"/>
              </a:ext>
            </a:extLst>
          </p:cNvPr>
          <p:cNvSpPr>
            <a:spLocks noGrp="1"/>
          </p:cNvSpPr>
          <p:nvPr>
            <p:ph type="title"/>
          </p:nvPr>
        </p:nvSpPr>
        <p:spPr>
          <a:xfrm>
            <a:off x="1134618" y="183758"/>
            <a:ext cx="9922764" cy="1294228"/>
          </a:xfrm>
        </p:spPr>
        <p:txBody>
          <a:bodyPr/>
          <a:lstStyle/>
          <a:p>
            <a:r>
              <a:rPr lang="en-US" dirty="0"/>
              <a:t>Optimal Factors</a:t>
            </a:r>
          </a:p>
        </p:txBody>
      </p:sp>
      <p:pic>
        <p:nvPicPr>
          <p:cNvPr id="5" name="Content Placeholder 4" descr="Chart, line chart&#10;&#10;Description automatically generated">
            <a:extLst>
              <a:ext uri="{FF2B5EF4-FFF2-40B4-BE49-F238E27FC236}">
                <a16:creationId xmlns:a16="http://schemas.microsoft.com/office/drawing/2014/main" id="{39F56E22-963E-2D21-14AD-5DC6B643A492}"/>
              </a:ext>
            </a:extLst>
          </p:cNvPr>
          <p:cNvPicPr>
            <a:picLocks noGrp="1" noChangeAspect="1"/>
          </p:cNvPicPr>
          <p:nvPr>
            <p:ph idx="1"/>
          </p:nvPr>
        </p:nvPicPr>
        <p:blipFill>
          <a:blip r:embed="rId2"/>
          <a:stretch>
            <a:fillRect/>
          </a:stretch>
        </p:blipFill>
        <p:spPr>
          <a:xfrm>
            <a:off x="1881145" y="1084872"/>
            <a:ext cx="8429710" cy="5196255"/>
          </a:xfrm>
        </p:spPr>
      </p:pic>
      <p:sp>
        <p:nvSpPr>
          <p:cNvPr id="6" name="Date Placeholder 5">
            <a:extLst>
              <a:ext uri="{FF2B5EF4-FFF2-40B4-BE49-F238E27FC236}">
                <a16:creationId xmlns:a16="http://schemas.microsoft.com/office/drawing/2014/main" id="{EAECC860-2D33-2804-0ACE-2B13EC9E10CA}"/>
              </a:ext>
            </a:extLst>
          </p:cNvPr>
          <p:cNvSpPr>
            <a:spLocks noGrp="1"/>
          </p:cNvSpPr>
          <p:nvPr>
            <p:ph type="dt" sz="half" idx="10"/>
          </p:nvPr>
        </p:nvSpPr>
        <p:spPr/>
        <p:txBody>
          <a:bodyPr/>
          <a:lstStyle/>
          <a:p>
            <a:fld id="{CFDD638A-BA6F-1C42-A1B4-B4F1C03C72BE}" type="datetime1">
              <a:rPr lang="en-US" smtClean="0"/>
              <a:t>4/17/23</a:t>
            </a:fld>
            <a:endParaRPr lang="en-US"/>
          </a:p>
        </p:txBody>
      </p:sp>
      <p:sp>
        <p:nvSpPr>
          <p:cNvPr id="7" name="Footer Placeholder 6">
            <a:extLst>
              <a:ext uri="{FF2B5EF4-FFF2-40B4-BE49-F238E27FC236}">
                <a16:creationId xmlns:a16="http://schemas.microsoft.com/office/drawing/2014/main" id="{B0AB50D8-958C-9B1F-C7A1-A6BB13AF5060}"/>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3E290424-4FB5-7D34-78B6-21A93A9565AA}"/>
              </a:ext>
            </a:extLst>
          </p:cNvPr>
          <p:cNvSpPr>
            <a:spLocks noGrp="1"/>
          </p:cNvSpPr>
          <p:nvPr>
            <p:ph type="sldNum" sz="quarter" idx="12"/>
          </p:nvPr>
        </p:nvSpPr>
        <p:spPr/>
        <p:txBody>
          <a:bodyPr/>
          <a:lstStyle/>
          <a:p>
            <a:fld id="{719D7796-F675-488F-AC46-C88938C80352}" type="slidenum">
              <a:rPr lang="en-US" smtClean="0"/>
              <a:t>14</a:t>
            </a:fld>
            <a:endParaRPr lang="en-US"/>
          </a:p>
        </p:txBody>
      </p:sp>
    </p:spTree>
    <p:extLst>
      <p:ext uri="{BB962C8B-B14F-4D97-AF65-F5344CB8AC3E}">
        <p14:creationId xmlns:p14="http://schemas.microsoft.com/office/powerpoint/2010/main" val="2514779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A997-4739-73D2-BABA-D51B8F5E29F4}"/>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3C5B77AF-2A93-C22E-9BB5-1D9DF9855495}"/>
              </a:ext>
            </a:extLst>
          </p:cNvPr>
          <p:cNvPicPr>
            <a:picLocks noGrp="1" noChangeAspect="1"/>
          </p:cNvPicPr>
          <p:nvPr>
            <p:ph idx="1"/>
          </p:nvPr>
        </p:nvPicPr>
        <p:blipFill>
          <a:blip r:embed="rId2"/>
          <a:stretch>
            <a:fillRect/>
          </a:stretch>
        </p:blipFill>
        <p:spPr>
          <a:xfrm>
            <a:off x="102807" y="558318"/>
            <a:ext cx="5736801" cy="5490633"/>
          </a:xfrm>
        </p:spPr>
      </p:pic>
      <p:pic>
        <p:nvPicPr>
          <p:cNvPr id="6" name="Content Placeholder 4" descr="Table&#10;&#10;Description automatically generated">
            <a:extLst>
              <a:ext uri="{FF2B5EF4-FFF2-40B4-BE49-F238E27FC236}">
                <a16:creationId xmlns:a16="http://schemas.microsoft.com/office/drawing/2014/main" id="{82594425-CDB1-B578-7D92-C1A1717304DD}"/>
              </a:ext>
            </a:extLst>
          </p:cNvPr>
          <p:cNvPicPr>
            <a:picLocks noChangeAspect="1"/>
          </p:cNvPicPr>
          <p:nvPr/>
        </p:nvPicPr>
        <p:blipFill>
          <a:blip r:embed="rId3"/>
          <a:stretch>
            <a:fillRect/>
          </a:stretch>
        </p:blipFill>
        <p:spPr>
          <a:xfrm>
            <a:off x="5976281" y="885273"/>
            <a:ext cx="5593788" cy="5087454"/>
          </a:xfrm>
          <a:prstGeom prst="rect">
            <a:avLst/>
          </a:prstGeom>
        </p:spPr>
      </p:pic>
      <p:sp>
        <p:nvSpPr>
          <p:cNvPr id="7" name="Date Placeholder 6">
            <a:extLst>
              <a:ext uri="{FF2B5EF4-FFF2-40B4-BE49-F238E27FC236}">
                <a16:creationId xmlns:a16="http://schemas.microsoft.com/office/drawing/2014/main" id="{28880DF3-E045-34AF-5E1F-3C91EE21F004}"/>
              </a:ext>
            </a:extLst>
          </p:cNvPr>
          <p:cNvSpPr>
            <a:spLocks noGrp="1"/>
          </p:cNvSpPr>
          <p:nvPr>
            <p:ph type="dt" sz="half" idx="10"/>
          </p:nvPr>
        </p:nvSpPr>
        <p:spPr/>
        <p:txBody>
          <a:bodyPr/>
          <a:lstStyle/>
          <a:p>
            <a:fld id="{B6424151-4261-9B44-96CD-CFA89A22E898}" type="datetime1">
              <a:rPr lang="en-US" smtClean="0"/>
              <a:t>4/17/23</a:t>
            </a:fld>
            <a:endParaRPr lang="en-US"/>
          </a:p>
        </p:txBody>
      </p:sp>
      <p:sp>
        <p:nvSpPr>
          <p:cNvPr id="8" name="Footer Placeholder 7">
            <a:extLst>
              <a:ext uri="{FF2B5EF4-FFF2-40B4-BE49-F238E27FC236}">
                <a16:creationId xmlns:a16="http://schemas.microsoft.com/office/drawing/2014/main" id="{7447FF36-5FD8-3B33-39A8-8DB5B5EBFA3D}"/>
              </a:ext>
            </a:extLst>
          </p:cNvPr>
          <p:cNvSpPr>
            <a:spLocks noGrp="1"/>
          </p:cNvSpPr>
          <p:nvPr>
            <p:ph type="ftr" sz="quarter" idx="11"/>
          </p:nvPr>
        </p:nvSpPr>
        <p:spPr/>
        <p:txBody>
          <a:bodyPr/>
          <a:lstStyle/>
          <a:p>
            <a:r>
              <a:rPr lang="en-US"/>
              <a:t>US_College_Analysis_aa2569</a:t>
            </a:r>
          </a:p>
        </p:txBody>
      </p:sp>
      <p:sp>
        <p:nvSpPr>
          <p:cNvPr id="9" name="Slide Number Placeholder 8">
            <a:extLst>
              <a:ext uri="{FF2B5EF4-FFF2-40B4-BE49-F238E27FC236}">
                <a16:creationId xmlns:a16="http://schemas.microsoft.com/office/drawing/2014/main" id="{B88A317B-BDEB-4625-2DE3-754C6A36B6BF}"/>
              </a:ext>
            </a:extLst>
          </p:cNvPr>
          <p:cNvSpPr>
            <a:spLocks noGrp="1"/>
          </p:cNvSpPr>
          <p:nvPr>
            <p:ph type="sldNum" sz="quarter" idx="12"/>
          </p:nvPr>
        </p:nvSpPr>
        <p:spPr/>
        <p:txBody>
          <a:bodyPr/>
          <a:lstStyle/>
          <a:p>
            <a:fld id="{719D7796-F675-488F-AC46-C88938C80352}" type="slidenum">
              <a:rPr lang="en-US" smtClean="0"/>
              <a:t>15</a:t>
            </a:fld>
            <a:endParaRPr lang="en-US"/>
          </a:p>
        </p:txBody>
      </p:sp>
    </p:spTree>
    <p:extLst>
      <p:ext uri="{BB962C8B-B14F-4D97-AF65-F5344CB8AC3E}">
        <p14:creationId xmlns:p14="http://schemas.microsoft.com/office/powerpoint/2010/main" val="67997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9C36-2A24-6564-CA8E-3C23FD625469}"/>
              </a:ext>
            </a:extLst>
          </p:cNvPr>
          <p:cNvSpPr>
            <a:spLocks noGrp="1"/>
          </p:cNvSpPr>
          <p:nvPr>
            <p:ph type="title"/>
          </p:nvPr>
        </p:nvSpPr>
        <p:spPr/>
        <p:txBody>
          <a:bodyPr/>
          <a:lstStyle/>
          <a:p>
            <a:r>
              <a:rPr lang="en-US" dirty="0"/>
              <a:t>EFA Inferences</a:t>
            </a:r>
          </a:p>
        </p:txBody>
      </p:sp>
      <p:sp>
        <p:nvSpPr>
          <p:cNvPr id="7" name="Content Placeholder 6">
            <a:extLst>
              <a:ext uri="{FF2B5EF4-FFF2-40B4-BE49-F238E27FC236}">
                <a16:creationId xmlns:a16="http://schemas.microsoft.com/office/drawing/2014/main" id="{26B09FCF-293F-EAC7-8775-50C3B0330CB2}"/>
              </a:ext>
            </a:extLst>
          </p:cNvPr>
          <p:cNvSpPr>
            <a:spLocks noGrp="1"/>
          </p:cNvSpPr>
          <p:nvPr>
            <p:ph idx="1"/>
          </p:nvPr>
        </p:nvSpPr>
        <p:spPr/>
        <p:txBody>
          <a:bodyPr/>
          <a:lstStyle/>
          <a:p>
            <a:pPr>
              <a:buFont typeface="Arial" panose="020B0604020202020204" pitchFamily="34" charset="0"/>
              <a:buChar char="•"/>
            </a:pPr>
            <a:r>
              <a:rPr lang="en-US" sz="1800" dirty="0">
                <a:solidFill>
                  <a:srgbClr val="333333"/>
                </a:solidFill>
                <a:effectLst/>
                <a:latin typeface="HelveticaNeue" panose="02000503000000020004" pitchFamily="2" charset="0"/>
              </a:rPr>
              <a:t>The diagram shows that Applications, Acceptances, Enrollments, and Graduation rates come under RC1. </a:t>
            </a:r>
            <a:endParaRPr lang="en-US" dirty="0">
              <a:effectLst/>
            </a:endParaRPr>
          </a:p>
          <a:p>
            <a:pPr>
              <a:buFont typeface="Arial" panose="020B0604020202020204" pitchFamily="34" charset="0"/>
              <a:buChar char="•"/>
            </a:pPr>
            <a:r>
              <a:rPr lang="en-US" sz="1800" dirty="0">
                <a:solidFill>
                  <a:srgbClr val="333333"/>
                </a:solidFill>
                <a:effectLst/>
                <a:latin typeface="HelveticaNeue" panose="02000503000000020004" pitchFamily="2" charset="0"/>
              </a:rPr>
              <a:t>This can be validated because all public universities had positive RC1, the exact inference we got in the PCA. </a:t>
            </a:r>
            <a:endParaRPr lang="en-US" dirty="0">
              <a:effectLst/>
            </a:endParaRPr>
          </a:p>
          <a:p>
            <a:pPr>
              <a:buFont typeface="Arial" panose="020B0604020202020204" pitchFamily="34" charset="0"/>
              <a:buChar char="•"/>
            </a:pPr>
            <a:r>
              <a:rPr lang="en-US" sz="1800" dirty="0">
                <a:solidFill>
                  <a:srgbClr val="333333"/>
                </a:solidFill>
                <a:effectLst/>
                <a:latin typeface="HelveticaNeue" panose="02000503000000020004" pitchFamily="2" charset="0"/>
              </a:rPr>
              <a:t>The private column showed a strong negative value with RC4. It can be recollected that all Private colleges had negative RC4. </a:t>
            </a:r>
            <a:endParaRPr lang="en-US" dirty="0">
              <a:effectLst/>
            </a:endParaRPr>
          </a:p>
          <a:p>
            <a:pPr>
              <a:buFont typeface="Arial" panose="020B0604020202020204" pitchFamily="34" charset="0"/>
              <a:buChar char="•"/>
            </a:pPr>
            <a:r>
              <a:rPr lang="en-US" sz="1800" dirty="0">
                <a:solidFill>
                  <a:srgbClr val="333333"/>
                </a:solidFill>
                <a:effectLst/>
                <a:latin typeface="HelveticaNeue" panose="02000503000000020004" pitchFamily="2" charset="0"/>
              </a:rPr>
              <a:t>Books and Personal expenses are related to RC3. </a:t>
            </a:r>
            <a:endParaRPr lang="en-US" dirty="0">
              <a:effectLst/>
            </a:endParaRPr>
          </a:p>
          <a:p>
            <a:pPr>
              <a:buFont typeface="Arial" panose="020B0604020202020204" pitchFamily="34" charset="0"/>
              <a:buChar char="•"/>
            </a:pPr>
            <a:r>
              <a:rPr lang="en-US" sz="1800" dirty="0">
                <a:solidFill>
                  <a:srgbClr val="333333"/>
                </a:solidFill>
                <a:effectLst/>
                <a:latin typeface="HelveticaNeue" panose="02000503000000020004" pitchFamily="2" charset="0"/>
              </a:rPr>
              <a:t>This shows that even using EFA, we can classify between Public and Private universities. </a:t>
            </a:r>
            <a:endParaRPr lang="en-US" dirty="0">
              <a:effectLst/>
            </a:endParaRPr>
          </a:p>
          <a:p>
            <a:pPr marL="0" indent="0">
              <a:buNone/>
            </a:pPr>
            <a:endParaRPr lang="en-US" dirty="0"/>
          </a:p>
        </p:txBody>
      </p:sp>
      <p:sp>
        <p:nvSpPr>
          <p:cNvPr id="9" name="Date Placeholder 8">
            <a:extLst>
              <a:ext uri="{FF2B5EF4-FFF2-40B4-BE49-F238E27FC236}">
                <a16:creationId xmlns:a16="http://schemas.microsoft.com/office/drawing/2014/main" id="{4D606CEC-E4D8-5636-0D4A-6D62A533A943}"/>
              </a:ext>
            </a:extLst>
          </p:cNvPr>
          <p:cNvSpPr>
            <a:spLocks noGrp="1"/>
          </p:cNvSpPr>
          <p:nvPr>
            <p:ph type="dt" sz="half" idx="10"/>
          </p:nvPr>
        </p:nvSpPr>
        <p:spPr/>
        <p:txBody>
          <a:bodyPr/>
          <a:lstStyle/>
          <a:p>
            <a:fld id="{B08F1A43-A046-1140-AC0A-A0BDF04CD949}" type="datetime1">
              <a:rPr lang="en-US" smtClean="0"/>
              <a:t>4/17/23</a:t>
            </a:fld>
            <a:endParaRPr lang="en-US"/>
          </a:p>
        </p:txBody>
      </p:sp>
      <p:sp>
        <p:nvSpPr>
          <p:cNvPr id="10" name="Footer Placeholder 9">
            <a:extLst>
              <a:ext uri="{FF2B5EF4-FFF2-40B4-BE49-F238E27FC236}">
                <a16:creationId xmlns:a16="http://schemas.microsoft.com/office/drawing/2014/main" id="{79EECB77-3ACC-C37A-381D-5A4C65416C8F}"/>
              </a:ext>
            </a:extLst>
          </p:cNvPr>
          <p:cNvSpPr>
            <a:spLocks noGrp="1"/>
          </p:cNvSpPr>
          <p:nvPr>
            <p:ph type="ftr" sz="quarter" idx="11"/>
          </p:nvPr>
        </p:nvSpPr>
        <p:spPr/>
        <p:txBody>
          <a:bodyPr/>
          <a:lstStyle/>
          <a:p>
            <a:r>
              <a:rPr lang="en-US"/>
              <a:t>US_College_Analysis_aa2569</a:t>
            </a:r>
          </a:p>
        </p:txBody>
      </p:sp>
      <p:sp>
        <p:nvSpPr>
          <p:cNvPr id="11" name="Slide Number Placeholder 10">
            <a:extLst>
              <a:ext uri="{FF2B5EF4-FFF2-40B4-BE49-F238E27FC236}">
                <a16:creationId xmlns:a16="http://schemas.microsoft.com/office/drawing/2014/main" id="{A2BAA322-665C-B337-D646-AFBC6C162C6C}"/>
              </a:ext>
            </a:extLst>
          </p:cNvPr>
          <p:cNvSpPr>
            <a:spLocks noGrp="1"/>
          </p:cNvSpPr>
          <p:nvPr>
            <p:ph type="sldNum" sz="quarter" idx="12"/>
          </p:nvPr>
        </p:nvSpPr>
        <p:spPr/>
        <p:txBody>
          <a:bodyPr/>
          <a:lstStyle/>
          <a:p>
            <a:fld id="{719D7796-F675-488F-AC46-C88938C80352}" type="slidenum">
              <a:rPr lang="en-US" smtClean="0"/>
              <a:t>16</a:t>
            </a:fld>
            <a:endParaRPr lang="en-US"/>
          </a:p>
        </p:txBody>
      </p:sp>
    </p:spTree>
    <p:extLst>
      <p:ext uri="{BB962C8B-B14F-4D97-AF65-F5344CB8AC3E}">
        <p14:creationId xmlns:p14="http://schemas.microsoft.com/office/powerpoint/2010/main" val="325958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B914-74DA-80F8-2CE3-0413EDA40953}"/>
              </a:ext>
            </a:extLst>
          </p:cNvPr>
          <p:cNvSpPr>
            <a:spLocks noGrp="1"/>
          </p:cNvSpPr>
          <p:nvPr>
            <p:ph type="title"/>
          </p:nvPr>
        </p:nvSpPr>
        <p:spPr/>
        <p:txBody>
          <a:bodyPr/>
          <a:lstStyle/>
          <a:p>
            <a:r>
              <a:rPr lang="en-US" dirty="0"/>
              <a:t>Logistic Regression</a:t>
            </a:r>
          </a:p>
        </p:txBody>
      </p:sp>
      <p:pic>
        <p:nvPicPr>
          <p:cNvPr id="5" name="Content Placeholder 4" descr="Chart, scatter chart&#10;&#10;Description automatically generated">
            <a:extLst>
              <a:ext uri="{FF2B5EF4-FFF2-40B4-BE49-F238E27FC236}">
                <a16:creationId xmlns:a16="http://schemas.microsoft.com/office/drawing/2014/main" id="{36EFC61F-B8B1-1F0D-89C5-CB63D92A3354}"/>
              </a:ext>
            </a:extLst>
          </p:cNvPr>
          <p:cNvPicPr>
            <a:picLocks noGrp="1" noChangeAspect="1"/>
          </p:cNvPicPr>
          <p:nvPr>
            <p:ph idx="1"/>
          </p:nvPr>
        </p:nvPicPr>
        <p:blipFill>
          <a:blip r:embed="rId2"/>
          <a:stretch>
            <a:fillRect/>
          </a:stretch>
        </p:blipFill>
        <p:spPr>
          <a:xfrm>
            <a:off x="2743591" y="2015068"/>
            <a:ext cx="6704818" cy="4610100"/>
          </a:xfrm>
        </p:spPr>
      </p:pic>
      <p:sp>
        <p:nvSpPr>
          <p:cNvPr id="6" name="Date Placeholder 5">
            <a:extLst>
              <a:ext uri="{FF2B5EF4-FFF2-40B4-BE49-F238E27FC236}">
                <a16:creationId xmlns:a16="http://schemas.microsoft.com/office/drawing/2014/main" id="{98B932EC-3145-06D9-5778-3F68E17FC009}"/>
              </a:ext>
            </a:extLst>
          </p:cNvPr>
          <p:cNvSpPr>
            <a:spLocks noGrp="1"/>
          </p:cNvSpPr>
          <p:nvPr>
            <p:ph type="dt" sz="half" idx="10"/>
          </p:nvPr>
        </p:nvSpPr>
        <p:spPr/>
        <p:txBody>
          <a:bodyPr/>
          <a:lstStyle/>
          <a:p>
            <a:fld id="{2F5F76A6-CEA2-1B4B-A60B-DFCB9110CBD6}" type="datetime1">
              <a:rPr lang="en-US" smtClean="0"/>
              <a:t>4/17/23</a:t>
            </a:fld>
            <a:endParaRPr lang="en-US"/>
          </a:p>
        </p:txBody>
      </p:sp>
      <p:sp>
        <p:nvSpPr>
          <p:cNvPr id="7" name="Footer Placeholder 6">
            <a:extLst>
              <a:ext uri="{FF2B5EF4-FFF2-40B4-BE49-F238E27FC236}">
                <a16:creationId xmlns:a16="http://schemas.microsoft.com/office/drawing/2014/main" id="{8FF56DFD-86B1-39D0-6649-609E8C71B5BB}"/>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C5AEDA20-C85B-F05D-C2B4-1A87332C429F}"/>
              </a:ext>
            </a:extLst>
          </p:cNvPr>
          <p:cNvSpPr>
            <a:spLocks noGrp="1"/>
          </p:cNvSpPr>
          <p:nvPr>
            <p:ph type="sldNum" sz="quarter" idx="12"/>
          </p:nvPr>
        </p:nvSpPr>
        <p:spPr/>
        <p:txBody>
          <a:bodyPr/>
          <a:lstStyle/>
          <a:p>
            <a:fld id="{719D7796-F675-488F-AC46-C88938C80352}" type="slidenum">
              <a:rPr lang="en-US" smtClean="0"/>
              <a:t>17</a:t>
            </a:fld>
            <a:endParaRPr lang="en-US"/>
          </a:p>
        </p:txBody>
      </p:sp>
    </p:spTree>
    <p:extLst>
      <p:ext uri="{BB962C8B-B14F-4D97-AF65-F5344CB8AC3E}">
        <p14:creationId xmlns:p14="http://schemas.microsoft.com/office/powerpoint/2010/main" val="412467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C30F-4F15-13BA-0CE9-5D94BC4E5B53}"/>
              </a:ext>
            </a:extLst>
          </p:cNvPr>
          <p:cNvSpPr>
            <a:spLocks noGrp="1"/>
          </p:cNvSpPr>
          <p:nvPr>
            <p:ph type="title"/>
          </p:nvPr>
        </p:nvSpPr>
        <p:spPr>
          <a:xfrm>
            <a:off x="1088136" y="443131"/>
            <a:ext cx="9922764" cy="1294228"/>
          </a:xfrm>
        </p:spPr>
        <p:txBody>
          <a:bodyPr/>
          <a:lstStyle/>
          <a:p>
            <a:r>
              <a:rPr lang="en-US" dirty="0"/>
              <a:t>ROC Curve</a:t>
            </a:r>
          </a:p>
        </p:txBody>
      </p:sp>
      <p:pic>
        <p:nvPicPr>
          <p:cNvPr id="5" name="Content Placeholder 4" descr="Chart&#10;&#10;Description automatically generated">
            <a:extLst>
              <a:ext uri="{FF2B5EF4-FFF2-40B4-BE49-F238E27FC236}">
                <a16:creationId xmlns:a16="http://schemas.microsoft.com/office/drawing/2014/main" id="{FD85973B-D3F2-31D4-B5DE-0FE69F356773}"/>
              </a:ext>
            </a:extLst>
          </p:cNvPr>
          <p:cNvPicPr>
            <a:picLocks noGrp="1" noChangeAspect="1"/>
          </p:cNvPicPr>
          <p:nvPr>
            <p:ph idx="1"/>
          </p:nvPr>
        </p:nvPicPr>
        <p:blipFill>
          <a:blip r:embed="rId2"/>
          <a:stretch>
            <a:fillRect/>
          </a:stretch>
        </p:blipFill>
        <p:spPr>
          <a:xfrm>
            <a:off x="1979518" y="1090245"/>
            <a:ext cx="8140000" cy="5579581"/>
          </a:xfrm>
        </p:spPr>
      </p:pic>
      <p:sp>
        <p:nvSpPr>
          <p:cNvPr id="6" name="Date Placeholder 5">
            <a:extLst>
              <a:ext uri="{FF2B5EF4-FFF2-40B4-BE49-F238E27FC236}">
                <a16:creationId xmlns:a16="http://schemas.microsoft.com/office/drawing/2014/main" id="{8870E701-BB3D-399C-393D-F1111517E313}"/>
              </a:ext>
            </a:extLst>
          </p:cNvPr>
          <p:cNvSpPr>
            <a:spLocks noGrp="1"/>
          </p:cNvSpPr>
          <p:nvPr>
            <p:ph type="dt" sz="half" idx="10"/>
          </p:nvPr>
        </p:nvSpPr>
        <p:spPr/>
        <p:txBody>
          <a:bodyPr/>
          <a:lstStyle/>
          <a:p>
            <a:fld id="{792D7AE2-102C-6A4E-906E-6842ADCF1B63}" type="datetime1">
              <a:rPr lang="en-US" smtClean="0"/>
              <a:t>4/17/23</a:t>
            </a:fld>
            <a:endParaRPr lang="en-US"/>
          </a:p>
        </p:txBody>
      </p:sp>
      <p:sp>
        <p:nvSpPr>
          <p:cNvPr id="7" name="Footer Placeholder 6">
            <a:extLst>
              <a:ext uri="{FF2B5EF4-FFF2-40B4-BE49-F238E27FC236}">
                <a16:creationId xmlns:a16="http://schemas.microsoft.com/office/drawing/2014/main" id="{3B7277E0-7A27-97FE-794F-496D32BF4CED}"/>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D37BDCB3-6A5A-9260-7CD2-5D623403613D}"/>
              </a:ext>
            </a:extLst>
          </p:cNvPr>
          <p:cNvSpPr>
            <a:spLocks noGrp="1"/>
          </p:cNvSpPr>
          <p:nvPr>
            <p:ph type="sldNum" sz="quarter" idx="12"/>
          </p:nvPr>
        </p:nvSpPr>
        <p:spPr/>
        <p:txBody>
          <a:bodyPr/>
          <a:lstStyle/>
          <a:p>
            <a:fld id="{719D7796-F675-488F-AC46-C88938C80352}" type="slidenum">
              <a:rPr lang="en-US" smtClean="0"/>
              <a:t>18</a:t>
            </a:fld>
            <a:endParaRPr lang="en-US"/>
          </a:p>
        </p:txBody>
      </p:sp>
    </p:spTree>
    <p:extLst>
      <p:ext uri="{BB962C8B-B14F-4D97-AF65-F5344CB8AC3E}">
        <p14:creationId xmlns:p14="http://schemas.microsoft.com/office/powerpoint/2010/main" val="8800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3FF9-3A67-2C6B-738F-D994D1856F47}"/>
              </a:ext>
            </a:extLst>
          </p:cNvPr>
          <p:cNvSpPr>
            <a:spLocks noGrp="1"/>
          </p:cNvSpPr>
          <p:nvPr>
            <p:ph type="title"/>
          </p:nvPr>
        </p:nvSpPr>
        <p:spPr>
          <a:xfrm>
            <a:off x="1134618" y="158911"/>
            <a:ext cx="9922764" cy="1294228"/>
          </a:xfrm>
        </p:spPr>
        <p:txBody>
          <a:bodyPr/>
          <a:lstStyle/>
          <a:p>
            <a:r>
              <a:rPr lang="en-US" dirty="0"/>
              <a:t>ROC Curve comparisons </a:t>
            </a:r>
          </a:p>
        </p:txBody>
      </p:sp>
      <p:pic>
        <p:nvPicPr>
          <p:cNvPr id="5" name="Content Placeholder 4" descr="Chart, line chart&#10;&#10;Description automatically generated">
            <a:extLst>
              <a:ext uri="{FF2B5EF4-FFF2-40B4-BE49-F238E27FC236}">
                <a16:creationId xmlns:a16="http://schemas.microsoft.com/office/drawing/2014/main" id="{06D3C4B5-8782-2F82-D767-17E0BA04CBA8}"/>
              </a:ext>
            </a:extLst>
          </p:cNvPr>
          <p:cNvPicPr>
            <a:picLocks noGrp="1" noChangeAspect="1"/>
          </p:cNvPicPr>
          <p:nvPr>
            <p:ph idx="1"/>
          </p:nvPr>
        </p:nvPicPr>
        <p:blipFill>
          <a:blip r:embed="rId2"/>
          <a:stretch>
            <a:fillRect/>
          </a:stretch>
        </p:blipFill>
        <p:spPr>
          <a:xfrm>
            <a:off x="1912886" y="1028700"/>
            <a:ext cx="8366228" cy="5829300"/>
          </a:xfrm>
        </p:spPr>
      </p:pic>
      <p:sp>
        <p:nvSpPr>
          <p:cNvPr id="6" name="Date Placeholder 5">
            <a:extLst>
              <a:ext uri="{FF2B5EF4-FFF2-40B4-BE49-F238E27FC236}">
                <a16:creationId xmlns:a16="http://schemas.microsoft.com/office/drawing/2014/main" id="{F75FF048-D4D4-8FF4-80F0-B8C11DC9185A}"/>
              </a:ext>
            </a:extLst>
          </p:cNvPr>
          <p:cNvSpPr>
            <a:spLocks noGrp="1"/>
          </p:cNvSpPr>
          <p:nvPr>
            <p:ph type="dt" sz="half" idx="10"/>
          </p:nvPr>
        </p:nvSpPr>
        <p:spPr/>
        <p:txBody>
          <a:bodyPr/>
          <a:lstStyle/>
          <a:p>
            <a:fld id="{0062907E-058A-0340-9006-BFC49B7966D8}" type="datetime1">
              <a:rPr lang="en-US" smtClean="0"/>
              <a:t>4/17/23</a:t>
            </a:fld>
            <a:endParaRPr lang="en-US"/>
          </a:p>
        </p:txBody>
      </p:sp>
      <p:sp>
        <p:nvSpPr>
          <p:cNvPr id="7" name="Footer Placeholder 6">
            <a:extLst>
              <a:ext uri="{FF2B5EF4-FFF2-40B4-BE49-F238E27FC236}">
                <a16:creationId xmlns:a16="http://schemas.microsoft.com/office/drawing/2014/main" id="{D7081133-E0F9-B0E0-4D67-2D8BA2DA3C3C}"/>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29A8E800-D1E2-4219-D5CE-A5F4DA0218CD}"/>
              </a:ext>
            </a:extLst>
          </p:cNvPr>
          <p:cNvSpPr>
            <a:spLocks noGrp="1"/>
          </p:cNvSpPr>
          <p:nvPr>
            <p:ph type="sldNum" sz="quarter" idx="12"/>
          </p:nvPr>
        </p:nvSpPr>
        <p:spPr/>
        <p:txBody>
          <a:bodyPr/>
          <a:lstStyle/>
          <a:p>
            <a:fld id="{719D7796-F675-488F-AC46-C88938C80352}" type="slidenum">
              <a:rPr lang="en-US" smtClean="0"/>
              <a:t>19</a:t>
            </a:fld>
            <a:endParaRPr lang="en-US"/>
          </a:p>
        </p:txBody>
      </p:sp>
    </p:spTree>
    <p:extLst>
      <p:ext uri="{BB962C8B-B14F-4D97-AF65-F5344CB8AC3E}">
        <p14:creationId xmlns:p14="http://schemas.microsoft.com/office/powerpoint/2010/main" val="60889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B950-0254-86F2-47C3-440D6BC9539E}"/>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070A581F-041E-FE65-F93C-04E4CA897D63}"/>
              </a:ext>
            </a:extLst>
          </p:cNvPr>
          <p:cNvSpPr>
            <a:spLocks noGrp="1"/>
          </p:cNvSpPr>
          <p:nvPr>
            <p:ph idx="1"/>
          </p:nvPr>
        </p:nvSpPr>
        <p:spPr/>
        <p:txBody>
          <a:bodyPr>
            <a:normAutofit/>
          </a:bodyPr>
          <a:lstStyle/>
          <a:p>
            <a:pPr algn="just">
              <a:buFont typeface="+mj-lt"/>
              <a:buAutoNum type="arabicPeriod"/>
            </a:pPr>
            <a:r>
              <a:rPr lang="en-US" sz="1800" dirty="0">
                <a:effectLst/>
                <a:latin typeface="TimesNewRomanPSMT"/>
              </a:rPr>
              <a:t>More students prefer Public universities over Private universities. </a:t>
            </a:r>
          </a:p>
          <a:p>
            <a:pPr algn="just">
              <a:buFont typeface="+mj-lt"/>
              <a:buAutoNum type="arabicPeriod"/>
            </a:pPr>
            <a:endParaRPr lang="en-US" sz="1800" dirty="0">
              <a:effectLst/>
              <a:latin typeface="TimesNewRomanPSMT"/>
            </a:endParaRPr>
          </a:p>
          <a:p>
            <a:pPr algn="just">
              <a:buFont typeface="+mj-lt"/>
              <a:buAutoNum type="arabicPeriod"/>
            </a:pPr>
            <a:r>
              <a:rPr lang="en-US" sz="1800" dirty="0">
                <a:effectLst/>
                <a:latin typeface="TimesNewRomanPSMT"/>
              </a:rPr>
              <a:t>The costs associated with Public universities are less compared to Private universities. </a:t>
            </a:r>
          </a:p>
          <a:p>
            <a:pPr algn="just">
              <a:buFont typeface="+mj-lt"/>
              <a:buAutoNum type="arabicPeriod"/>
            </a:pPr>
            <a:endParaRPr lang="en-US" sz="1800" dirty="0">
              <a:effectLst/>
              <a:latin typeface="TimesNewRomanPSMT"/>
            </a:endParaRPr>
          </a:p>
          <a:p>
            <a:pPr algn="just">
              <a:buFont typeface="+mj-lt"/>
              <a:buAutoNum type="arabicPeriod"/>
            </a:pPr>
            <a:r>
              <a:rPr lang="en-US" sz="1800" dirty="0">
                <a:effectLst/>
                <a:latin typeface="TimesNewRomanPSMT"/>
              </a:rPr>
              <a:t>Public universities have better acceptance rates compared to Private universities. </a:t>
            </a:r>
          </a:p>
          <a:p>
            <a:pPr algn="just">
              <a:buFont typeface="+mj-lt"/>
              <a:buAutoNum type="arabicPeriod"/>
            </a:pPr>
            <a:endParaRPr lang="en-US" sz="1800" dirty="0">
              <a:effectLst/>
              <a:latin typeface="TimesNewRomanPSMT"/>
            </a:endParaRPr>
          </a:p>
          <a:p>
            <a:pPr algn="just">
              <a:buFont typeface="+mj-lt"/>
              <a:buAutoNum type="arabicPeriod"/>
            </a:pPr>
            <a:r>
              <a:rPr lang="en-US" sz="1800" dirty="0">
                <a:effectLst/>
                <a:latin typeface="TimesNewRomanPSMT"/>
              </a:rPr>
              <a:t>The differentiation between Public and Private institutes can be classified using Multivariate Analysis Techniques. </a:t>
            </a:r>
          </a:p>
          <a:p>
            <a:pPr marL="0" indent="0" algn="just">
              <a:buNone/>
            </a:pPr>
            <a:endParaRPr lang="en-US" dirty="0"/>
          </a:p>
        </p:txBody>
      </p:sp>
      <p:sp>
        <p:nvSpPr>
          <p:cNvPr id="4" name="Date Placeholder 3">
            <a:extLst>
              <a:ext uri="{FF2B5EF4-FFF2-40B4-BE49-F238E27FC236}">
                <a16:creationId xmlns:a16="http://schemas.microsoft.com/office/drawing/2014/main" id="{5D7BAA45-E8AC-D66B-4859-E30986418CBC}"/>
              </a:ext>
            </a:extLst>
          </p:cNvPr>
          <p:cNvSpPr>
            <a:spLocks noGrp="1"/>
          </p:cNvSpPr>
          <p:nvPr>
            <p:ph type="dt" sz="half" idx="10"/>
          </p:nvPr>
        </p:nvSpPr>
        <p:spPr/>
        <p:txBody>
          <a:bodyPr/>
          <a:lstStyle/>
          <a:p>
            <a:fld id="{2E7C4AEE-00DD-6C49-A871-6B44799A74D2}" type="datetime1">
              <a:rPr lang="en-US" smtClean="0"/>
              <a:t>4/17/23</a:t>
            </a:fld>
            <a:endParaRPr lang="en-US"/>
          </a:p>
        </p:txBody>
      </p:sp>
      <p:sp>
        <p:nvSpPr>
          <p:cNvPr id="5" name="Footer Placeholder 4">
            <a:extLst>
              <a:ext uri="{FF2B5EF4-FFF2-40B4-BE49-F238E27FC236}">
                <a16:creationId xmlns:a16="http://schemas.microsoft.com/office/drawing/2014/main" id="{E15D28A2-7C29-5695-720E-93754006D74F}"/>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D2BED86D-4E78-F9B3-9041-1F046E68D3AA}"/>
              </a:ext>
            </a:extLst>
          </p:cNvPr>
          <p:cNvSpPr>
            <a:spLocks noGrp="1"/>
          </p:cNvSpPr>
          <p:nvPr>
            <p:ph type="sldNum" sz="quarter" idx="12"/>
          </p:nvPr>
        </p:nvSpPr>
        <p:spPr/>
        <p:txBody>
          <a:bodyPr/>
          <a:lstStyle/>
          <a:p>
            <a:fld id="{719D7796-F675-488F-AC46-C88938C80352}" type="slidenum">
              <a:rPr lang="en-US" smtClean="0"/>
              <a:t>2</a:t>
            </a:fld>
            <a:endParaRPr lang="en-US"/>
          </a:p>
        </p:txBody>
      </p:sp>
    </p:spTree>
    <p:extLst>
      <p:ext uri="{BB962C8B-B14F-4D97-AF65-F5344CB8AC3E}">
        <p14:creationId xmlns:p14="http://schemas.microsoft.com/office/powerpoint/2010/main" val="244871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366B-A165-9BA9-5A01-A616D900125E}"/>
              </a:ext>
            </a:extLst>
          </p:cNvPr>
          <p:cNvSpPr>
            <a:spLocks noGrp="1"/>
          </p:cNvSpPr>
          <p:nvPr>
            <p:ph type="title"/>
          </p:nvPr>
        </p:nvSpPr>
        <p:spPr/>
        <p:txBody>
          <a:bodyPr/>
          <a:lstStyle/>
          <a:p>
            <a:r>
              <a:rPr lang="en-US" dirty="0"/>
              <a:t>Logistic Regression Inferences</a:t>
            </a:r>
          </a:p>
        </p:txBody>
      </p:sp>
      <p:sp>
        <p:nvSpPr>
          <p:cNvPr id="3" name="Content Placeholder 2">
            <a:extLst>
              <a:ext uri="{FF2B5EF4-FFF2-40B4-BE49-F238E27FC236}">
                <a16:creationId xmlns:a16="http://schemas.microsoft.com/office/drawing/2014/main" id="{BFB5F7FC-8598-6E29-D7FD-CD52712ECFD1}"/>
              </a:ext>
            </a:extLst>
          </p:cNvPr>
          <p:cNvSpPr>
            <a:spLocks noGrp="1"/>
          </p:cNvSpPr>
          <p:nvPr>
            <p:ph idx="1"/>
          </p:nvPr>
        </p:nvSpPr>
        <p:spPr/>
        <p:txBody>
          <a:bodyPr/>
          <a:lstStyle/>
          <a:p>
            <a:pPr>
              <a:buFont typeface="Arial" panose="020B0604020202020204" pitchFamily="34" charset="0"/>
              <a:buChar char="•"/>
            </a:pPr>
            <a:r>
              <a:rPr lang="en-US" sz="1800" dirty="0">
                <a:effectLst/>
                <a:latin typeface="TimesNewRomanPSMT"/>
              </a:rPr>
              <a:t>The analysis shows that the Acceptance rate greater or less than 70% can be predicted using the college dataset variables. </a:t>
            </a:r>
            <a:endParaRPr lang="en-US" dirty="0">
              <a:effectLst/>
            </a:endParaRPr>
          </a:p>
          <a:p>
            <a:pPr>
              <a:buFont typeface="Arial" panose="020B0604020202020204" pitchFamily="34" charset="0"/>
              <a:buChar char="•"/>
            </a:pPr>
            <a:r>
              <a:rPr lang="en-US" sz="1800" dirty="0">
                <a:effectLst/>
                <a:latin typeface="TimesNewRomanPSMT"/>
              </a:rPr>
              <a:t>We have seen a 92.9% area under the curve which states the results are very good. </a:t>
            </a:r>
            <a:endParaRPr lang="en-US" dirty="0">
              <a:effectLst/>
            </a:endParaRPr>
          </a:p>
          <a:p>
            <a:pPr>
              <a:buFont typeface="Arial" panose="020B0604020202020204" pitchFamily="34" charset="0"/>
              <a:buChar char="•"/>
            </a:pPr>
            <a:r>
              <a:rPr lang="en-US" sz="1800" dirty="0">
                <a:effectLst/>
                <a:latin typeface="TimesNewRomanPSMT"/>
              </a:rPr>
              <a:t>And we prefer Logistics Regression, as the variable factors are only two greater or less than 70%. </a:t>
            </a:r>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6B685A45-BD73-0330-CB0D-FCE8A049D2ED}"/>
              </a:ext>
            </a:extLst>
          </p:cNvPr>
          <p:cNvSpPr>
            <a:spLocks noGrp="1"/>
          </p:cNvSpPr>
          <p:nvPr>
            <p:ph type="dt" sz="half" idx="10"/>
          </p:nvPr>
        </p:nvSpPr>
        <p:spPr/>
        <p:txBody>
          <a:bodyPr/>
          <a:lstStyle/>
          <a:p>
            <a:fld id="{B0EABC8F-0DEE-F249-8D92-10FD44A78405}" type="datetime1">
              <a:rPr lang="en-US" smtClean="0"/>
              <a:t>4/17/23</a:t>
            </a:fld>
            <a:endParaRPr lang="en-US"/>
          </a:p>
        </p:txBody>
      </p:sp>
      <p:sp>
        <p:nvSpPr>
          <p:cNvPr id="5" name="Footer Placeholder 4">
            <a:extLst>
              <a:ext uri="{FF2B5EF4-FFF2-40B4-BE49-F238E27FC236}">
                <a16:creationId xmlns:a16="http://schemas.microsoft.com/office/drawing/2014/main" id="{2CADB2F9-227F-A355-10D4-B38CDA18478B}"/>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261159FF-CD90-8D07-DC49-7D6FC28CD2AA}"/>
              </a:ext>
            </a:extLst>
          </p:cNvPr>
          <p:cNvSpPr>
            <a:spLocks noGrp="1"/>
          </p:cNvSpPr>
          <p:nvPr>
            <p:ph type="sldNum" sz="quarter" idx="12"/>
          </p:nvPr>
        </p:nvSpPr>
        <p:spPr/>
        <p:txBody>
          <a:bodyPr/>
          <a:lstStyle/>
          <a:p>
            <a:fld id="{719D7796-F675-488F-AC46-C88938C80352}" type="slidenum">
              <a:rPr lang="en-US" smtClean="0"/>
              <a:t>20</a:t>
            </a:fld>
            <a:endParaRPr lang="en-US"/>
          </a:p>
        </p:txBody>
      </p:sp>
    </p:spTree>
    <p:extLst>
      <p:ext uri="{BB962C8B-B14F-4D97-AF65-F5344CB8AC3E}">
        <p14:creationId xmlns:p14="http://schemas.microsoft.com/office/powerpoint/2010/main" val="585169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E2DF-F84E-DCA2-2E91-A185180AB3D9}"/>
              </a:ext>
            </a:extLst>
          </p:cNvPr>
          <p:cNvSpPr>
            <a:spLocks noGrp="1"/>
          </p:cNvSpPr>
          <p:nvPr>
            <p:ph type="title"/>
          </p:nvPr>
        </p:nvSpPr>
        <p:spPr/>
        <p:txBody>
          <a:bodyPr/>
          <a:lstStyle/>
          <a:p>
            <a:r>
              <a:rPr lang="en-US" dirty="0"/>
              <a:t>Summary - Hypotheses</a:t>
            </a:r>
          </a:p>
        </p:txBody>
      </p:sp>
      <p:sp>
        <p:nvSpPr>
          <p:cNvPr id="3" name="Content Placeholder 2">
            <a:extLst>
              <a:ext uri="{FF2B5EF4-FFF2-40B4-BE49-F238E27FC236}">
                <a16:creationId xmlns:a16="http://schemas.microsoft.com/office/drawing/2014/main" id="{D7256563-6F98-8274-9687-B90C4F3C190B}"/>
              </a:ext>
            </a:extLst>
          </p:cNvPr>
          <p:cNvSpPr>
            <a:spLocks noGrp="1"/>
          </p:cNvSpPr>
          <p:nvPr>
            <p:ph idx="1"/>
          </p:nvPr>
        </p:nvSpPr>
        <p:spPr/>
        <p:txBody>
          <a:bodyPr>
            <a:normAutofit lnSpcReduction="10000"/>
          </a:bodyPr>
          <a:lstStyle/>
          <a:p>
            <a:pPr>
              <a:buFont typeface="+mj-lt"/>
              <a:buAutoNum type="arabicPeriod"/>
            </a:pPr>
            <a:r>
              <a:rPr lang="en-US" sz="1800" dirty="0">
                <a:effectLst/>
                <a:latin typeface="TimesNewRomanPSMT"/>
              </a:rPr>
              <a:t>More students prefer Public universities over Private universities. </a:t>
            </a:r>
          </a:p>
          <a:p>
            <a:pPr marL="0" indent="0">
              <a:buNone/>
            </a:pPr>
            <a:r>
              <a:rPr lang="en-US" sz="1800" b="1" dirty="0">
                <a:effectLst/>
                <a:latin typeface="TimesNewRomanPS"/>
              </a:rPr>
              <a:t>Yes, the hypothesis is correct. </a:t>
            </a:r>
            <a:endParaRPr lang="en-US" sz="1800" dirty="0">
              <a:effectLst/>
              <a:latin typeface="TimesNewRomanPSMT"/>
            </a:endParaRPr>
          </a:p>
          <a:p>
            <a:pPr marL="0" indent="0">
              <a:buNone/>
            </a:pPr>
            <a:r>
              <a:rPr lang="en-US" sz="1800" dirty="0">
                <a:effectLst/>
                <a:latin typeface="TimesNewRomanPSMT"/>
              </a:rPr>
              <a:t>2. The costs associated with Public universities are less compared to Private universities. </a:t>
            </a:r>
          </a:p>
          <a:p>
            <a:pPr marL="0" indent="0">
              <a:buNone/>
            </a:pPr>
            <a:r>
              <a:rPr lang="en-US" sz="1800" b="1" dirty="0">
                <a:effectLst/>
                <a:latin typeface="TimesNewRomanPS"/>
              </a:rPr>
              <a:t>No, the hypothesis is proved wrong </a:t>
            </a:r>
            <a:endParaRPr lang="en-US" sz="1800" dirty="0">
              <a:effectLst/>
              <a:latin typeface="TimesNewRomanPSMT"/>
            </a:endParaRPr>
          </a:p>
          <a:p>
            <a:pPr marL="0" indent="0">
              <a:buNone/>
            </a:pPr>
            <a:r>
              <a:rPr lang="en-US" sz="1800" dirty="0">
                <a:effectLst/>
                <a:latin typeface="TimesNewRomanPSMT"/>
              </a:rPr>
              <a:t>3. Public universities have better acceptance rates compared to Private universities. </a:t>
            </a:r>
          </a:p>
          <a:p>
            <a:pPr marL="0" indent="0">
              <a:buNone/>
            </a:pPr>
            <a:r>
              <a:rPr lang="en-US" sz="1800" b="1" dirty="0">
                <a:effectLst/>
                <a:latin typeface="TimesNewRomanPS"/>
              </a:rPr>
              <a:t>Yes, the hypothesis is correct. </a:t>
            </a:r>
            <a:endParaRPr lang="en-US" b="1" dirty="0">
              <a:latin typeface="TimesNewRomanPS"/>
            </a:endParaRPr>
          </a:p>
          <a:p>
            <a:pPr marL="0" indent="0">
              <a:buNone/>
            </a:pPr>
            <a:r>
              <a:rPr lang="en-US" sz="1800" dirty="0">
                <a:effectLst/>
                <a:latin typeface="TimesNewRomanPSMT"/>
              </a:rPr>
              <a:t>4. The differentiation between Public and Private institutes can be classified using Multivariate Analysis techniques.</a:t>
            </a:r>
            <a:br>
              <a:rPr lang="en-US" sz="1800" dirty="0">
                <a:effectLst/>
                <a:latin typeface="TimesNewRomanPSMT"/>
              </a:rPr>
            </a:br>
            <a:r>
              <a:rPr lang="en-US" sz="1800" b="1" dirty="0">
                <a:effectLst/>
                <a:latin typeface="TimesNewRomanPS"/>
              </a:rPr>
              <a:t>Yes, the hypothesis is correct. </a:t>
            </a:r>
            <a:endParaRPr lang="en-US" sz="1800" dirty="0">
              <a:effectLst/>
              <a:latin typeface="TimesNewRomanPSMT"/>
            </a:endParaRPr>
          </a:p>
          <a:p>
            <a:endParaRPr lang="en-US" dirty="0"/>
          </a:p>
        </p:txBody>
      </p:sp>
      <p:sp>
        <p:nvSpPr>
          <p:cNvPr id="4" name="Date Placeholder 3">
            <a:extLst>
              <a:ext uri="{FF2B5EF4-FFF2-40B4-BE49-F238E27FC236}">
                <a16:creationId xmlns:a16="http://schemas.microsoft.com/office/drawing/2014/main" id="{56001091-FB3C-D7FF-21FC-48D60994687E}"/>
              </a:ext>
            </a:extLst>
          </p:cNvPr>
          <p:cNvSpPr>
            <a:spLocks noGrp="1"/>
          </p:cNvSpPr>
          <p:nvPr>
            <p:ph type="dt" sz="half" idx="10"/>
          </p:nvPr>
        </p:nvSpPr>
        <p:spPr/>
        <p:txBody>
          <a:bodyPr/>
          <a:lstStyle/>
          <a:p>
            <a:fld id="{240BF7B0-B174-A84C-947C-5CDCE4CF418C}" type="datetime1">
              <a:rPr lang="en-US" smtClean="0"/>
              <a:t>4/17/23</a:t>
            </a:fld>
            <a:endParaRPr lang="en-US"/>
          </a:p>
        </p:txBody>
      </p:sp>
      <p:sp>
        <p:nvSpPr>
          <p:cNvPr id="5" name="Footer Placeholder 4">
            <a:extLst>
              <a:ext uri="{FF2B5EF4-FFF2-40B4-BE49-F238E27FC236}">
                <a16:creationId xmlns:a16="http://schemas.microsoft.com/office/drawing/2014/main" id="{DE38AC91-BAB0-524C-4589-5D4C32DA9E31}"/>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2366DE0E-C7F6-2D70-57F5-DB0E0D60BA08}"/>
              </a:ext>
            </a:extLst>
          </p:cNvPr>
          <p:cNvSpPr>
            <a:spLocks noGrp="1"/>
          </p:cNvSpPr>
          <p:nvPr>
            <p:ph type="sldNum" sz="quarter" idx="12"/>
          </p:nvPr>
        </p:nvSpPr>
        <p:spPr/>
        <p:txBody>
          <a:bodyPr/>
          <a:lstStyle/>
          <a:p>
            <a:fld id="{719D7796-F675-488F-AC46-C88938C80352}" type="slidenum">
              <a:rPr lang="en-US" smtClean="0"/>
              <a:t>21</a:t>
            </a:fld>
            <a:endParaRPr lang="en-US"/>
          </a:p>
        </p:txBody>
      </p:sp>
    </p:spTree>
    <p:extLst>
      <p:ext uri="{BB962C8B-B14F-4D97-AF65-F5344CB8AC3E}">
        <p14:creationId xmlns:p14="http://schemas.microsoft.com/office/powerpoint/2010/main" val="416657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BEB1-3AE4-FB02-30A2-2172E638B68A}"/>
              </a:ext>
            </a:extLst>
          </p:cNvPr>
          <p:cNvSpPr>
            <a:spLocks noGrp="1"/>
          </p:cNvSpPr>
          <p:nvPr>
            <p:ph type="title"/>
          </p:nvPr>
        </p:nvSpPr>
        <p:spPr/>
        <p:txBody>
          <a:bodyPr/>
          <a:lstStyle/>
          <a:p>
            <a:r>
              <a:rPr lang="en-US" dirty="0"/>
              <a:t>Summary – Question 1</a:t>
            </a:r>
          </a:p>
        </p:txBody>
      </p:sp>
      <p:sp>
        <p:nvSpPr>
          <p:cNvPr id="3" name="Content Placeholder 2">
            <a:extLst>
              <a:ext uri="{FF2B5EF4-FFF2-40B4-BE49-F238E27FC236}">
                <a16:creationId xmlns:a16="http://schemas.microsoft.com/office/drawing/2014/main" id="{5C129EC3-519A-67F4-EA51-6EB4166EA567}"/>
              </a:ext>
            </a:extLst>
          </p:cNvPr>
          <p:cNvSpPr>
            <a:spLocks noGrp="1"/>
          </p:cNvSpPr>
          <p:nvPr>
            <p:ph idx="1"/>
          </p:nvPr>
        </p:nvSpPr>
        <p:spPr/>
        <p:txBody>
          <a:bodyPr/>
          <a:lstStyle/>
          <a:p>
            <a:pPr marL="0" indent="0">
              <a:buNone/>
            </a:pPr>
            <a:r>
              <a:rPr lang="en-US" sz="1800" dirty="0">
                <a:effectLst/>
                <a:latin typeface="TimesNewRomanPSMT"/>
              </a:rPr>
              <a:t>Investigate the relationships between the universities based on given variables using Principal Component Analysis. Do we find any relations, and can we </a:t>
            </a:r>
            <a:r>
              <a:rPr lang="en-US" sz="1800" dirty="0" err="1">
                <a:effectLst/>
                <a:latin typeface="TimesNewRomanPSMT"/>
              </a:rPr>
              <a:t>analyse</a:t>
            </a:r>
            <a:r>
              <a:rPr lang="en-US" sz="1800" dirty="0">
                <a:effectLst/>
                <a:latin typeface="TimesNewRomanPSMT"/>
              </a:rPr>
              <a:t> if there is any difference between the Private and Public Universities?</a:t>
            </a:r>
          </a:p>
          <a:p>
            <a:pPr marL="0" indent="0">
              <a:buNone/>
            </a:pPr>
            <a:br>
              <a:rPr lang="en-US" sz="1800" dirty="0">
                <a:effectLst/>
                <a:latin typeface="TimesNewRomanPSMT"/>
              </a:rPr>
            </a:br>
            <a:r>
              <a:rPr lang="en-US" sz="1800" b="1" dirty="0">
                <a:effectLst/>
                <a:latin typeface="TimesNewRomanPS"/>
              </a:rPr>
              <a:t>Yes, we found the differences and were able to validate our hypothesis. And, we were able to differentiate between Public and Private universities. </a:t>
            </a:r>
            <a:endParaRPr lang="en-US" sz="1800" dirty="0">
              <a:effectLst/>
              <a:latin typeface="TimesNewRomanPSMT"/>
            </a:endParaRPr>
          </a:p>
          <a:p>
            <a:pPr marL="0" indent="0">
              <a:buNone/>
            </a:pPr>
            <a:endParaRPr lang="en-US" dirty="0"/>
          </a:p>
        </p:txBody>
      </p:sp>
      <p:sp>
        <p:nvSpPr>
          <p:cNvPr id="4" name="Date Placeholder 3">
            <a:extLst>
              <a:ext uri="{FF2B5EF4-FFF2-40B4-BE49-F238E27FC236}">
                <a16:creationId xmlns:a16="http://schemas.microsoft.com/office/drawing/2014/main" id="{0B0E186E-E6BD-F3A9-14DB-4CE93ABE15FF}"/>
              </a:ext>
            </a:extLst>
          </p:cNvPr>
          <p:cNvSpPr>
            <a:spLocks noGrp="1"/>
          </p:cNvSpPr>
          <p:nvPr>
            <p:ph type="dt" sz="half" idx="10"/>
          </p:nvPr>
        </p:nvSpPr>
        <p:spPr/>
        <p:txBody>
          <a:bodyPr/>
          <a:lstStyle/>
          <a:p>
            <a:fld id="{5998848C-D644-6844-BCB9-14D0B54784CE}" type="datetime1">
              <a:rPr lang="en-US" smtClean="0"/>
              <a:t>4/17/23</a:t>
            </a:fld>
            <a:endParaRPr lang="en-US"/>
          </a:p>
        </p:txBody>
      </p:sp>
      <p:sp>
        <p:nvSpPr>
          <p:cNvPr id="5" name="Footer Placeholder 4">
            <a:extLst>
              <a:ext uri="{FF2B5EF4-FFF2-40B4-BE49-F238E27FC236}">
                <a16:creationId xmlns:a16="http://schemas.microsoft.com/office/drawing/2014/main" id="{4445EA61-3ADD-36C4-D300-5387C10E4CD2}"/>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E1325391-B0C6-A48A-9693-E18AC5593C00}"/>
              </a:ext>
            </a:extLst>
          </p:cNvPr>
          <p:cNvSpPr>
            <a:spLocks noGrp="1"/>
          </p:cNvSpPr>
          <p:nvPr>
            <p:ph type="sldNum" sz="quarter" idx="12"/>
          </p:nvPr>
        </p:nvSpPr>
        <p:spPr/>
        <p:txBody>
          <a:bodyPr/>
          <a:lstStyle/>
          <a:p>
            <a:fld id="{719D7796-F675-488F-AC46-C88938C80352}" type="slidenum">
              <a:rPr lang="en-US" smtClean="0"/>
              <a:t>22</a:t>
            </a:fld>
            <a:endParaRPr lang="en-US"/>
          </a:p>
        </p:txBody>
      </p:sp>
    </p:spTree>
    <p:extLst>
      <p:ext uri="{BB962C8B-B14F-4D97-AF65-F5344CB8AC3E}">
        <p14:creationId xmlns:p14="http://schemas.microsoft.com/office/powerpoint/2010/main" val="3634357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2DED-99A4-BD2B-E992-E6B36F81EEA7}"/>
              </a:ext>
            </a:extLst>
          </p:cNvPr>
          <p:cNvSpPr>
            <a:spLocks noGrp="1"/>
          </p:cNvSpPr>
          <p:nvPr>
            <p:ph type="title"/>
          </p:nvPr>
        </p:nvSpPr>
        <p:spPr/>
        <p:txBody>
          <a:bodyPr/>
          <a:lstStyle/>
          <a:p>
            <a:r>
              <a:rPr lang="en-US" dirty="0"/>
              <a:t>Summary – Question 2</a:t>
            </a:r>
          </a:p>
        </p:txBody>
      </p:sp>
      <p:sp>
        <p:nvSpPr>
          <p:cNvPr id="3" name="Content Placeholder 2">
            <a:extLst>
              <a:ext uri="{FF2B5EF4-FFF2-40B4-BE49-F238E27FC236}">
                <a16:creationId xmlns:a16="http://schemas.microsoft.com/office/drawing/2014/main" id="{FA84F225-00C6-7CA1-954D-C5CE59C27DA9}"/>
              </a:ext>
            </a:extLst>
          </p:cNvPr>
          <p:cNvSpPr>
            <a:spLocks noGrp="1"/>
          </p:cNvSpPr>
          <p:nvPr>
            <p:ph idx="1"/>
          </p:nvPr>
        </p:nvSpPr>
        <p:spPr/>
        <p:txBody>
          <a:bodyPr/>
          <a:lstStyle/>
          <a:p>
            <a:pPr marL="0" indent="0">
              <a:buNone/>
            </a:pPr>
            <a:r>
              <a:rPr lang="en-US" sz="1800" dirty="0">
                <a:effectLst/>
                <a:latin typeface="TimesNewRomanPSMT"/>
              </a:rPr>
              <a:t>Carry out cluster analysis to study the relationship between the universities and find out if there are any reasons behind the clustering. Is the clustering done based on the type of university or something different? </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778D47D4-5437-5229-FA8D-627D97013643}"/>
              </a:ext>
            </a:extLst>
          </p:cNvPr>
          <p:cNvSpPr>
            <a:spLocks noGrp="1"/>
          </p:cNvSpPr>
          <p:nvPr>
            <p:ph type="dt" sz="half" idx="10"/>
          </p:nvPr>
        </p:nvSpPr>
        <p:spPr/>
        <p:txBody>
          <a:bodyPr/>
          <a:lstStyle/>
          <a:p>
            <a:fld id="{3765FB87-E5CA-5C4A-A002-E778D78C48B1}" type="datetime1">
              <a:rPr lang="en-US" smtClean="0"/>
              <a:t>4/17/23</a:t>
            </a:fld>
            <a:endParaRPr lang="en-US"/>
          </a:p>
        </p:txBody>
      </p:sp>
      <p:sp>
        <p:nvSpPr>
          <p:cNvPr id="5" name="Footer Placeholder 4">
            <a:extLst>
              <a:ext uri="{FF2B5EF4-FFF2-40B4-BE49-F238E27FC236}">
                <a16:creationId xmlns:a16="http://schemas.microsoft.com/office/drawing/2014/main" id="{9FDF5B0C-C116-B858-A229-9DFCC925ED77}"/>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8A1080E9-D295-2920-5874-ECC637A1AC1C}"/>
              </a:ext>
            </a:extLst>
          </p:cNvPr>
          <p:cNvSpPr>
            <a:spLocks noGrp="1"/>
          </p:cNvSpPr>
          <p:nvPr>
            <p:ph type="sldNum" sz="quarter" idx="12"/>
          </p:nvPr>
        </p:nvSpPr>
        <p:spPr/>
        <p:txBody>
          <a:bodyPr/>
          <a:lstStyle/>
          <a:p>
            <a:fld id="{719D7796-F675-488F-AC46-C88938C80352}" type="slidenum">
              <a:rPr lang="en-US" smtClean="0"/>
              <a:t>23</a:t>
            </a:fld>
            <a:endParaRPr lang="en-US"/>
          </a:p>
        </p:txBody>
      </p:sp>
    </p:spTree>
    <p:extLst>
      <p:ext uri="{BB962C8B-B14F-4D97-AF65-F5344CB8AC3E}">
        <p14:creationId xmlns:p14="http://schemas.microsoft.com/office/powerpoint/2010/main" val="341108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A283D-215C-2A1B-D9EB-8621E584C5D2}"/>
              </a:ext>
            </a:extLst>
          </p:cNvPr>
          <p:cNvSpPr>
            <a:spLocks noGrp="1"/>
          </p:cNvSpPr>
          <p:nvPr>
            <p:ph type="title"/>
          </p:nvPr>
        </p:nvSpPr>
        <p:spPr/>
        <p:txBody>
          <a:bodyPr/>
          <a:lstStyle/>
          <a:p>
            <a:r>
              <a:rPr lang="en-US" dirty="0"/>
              <a:t>Summary – Question 3</a:t>
            </a:r>
          </a:p>
        </p:txBody>
      </p:sp>
      <p:sp>
        <p:nvSpPr>
          <p:cNvPr id="3" name="Content Placeholder 2">
            <a:extLst>
              <a:ext uri="{FF2B5EF4-FFF2-40B4-BE49-F238E27FC236}">
                <a16:creationId xmlns:a16="http://schemas.microsoft.com/office/drawing/2014/main" id="{26F85384-78AC-EA5C-656B-4364CAC91EBE}"/>
              </a:ext>
            </a:extLst>
          </p:cNvPr>
          <p:cNvSpPr>
            <a:spLocks noGrp="1"/>
          </p:cNvSpPr>
          <p:nvPr>
            <p:ph idx="1"/>
          </p:nvPr>
        </p:nvSpPr>
        <p:spPr/>
        <p:txBody>
          <a:bodyPr/>
          <a:lstStyle/>
          <a:p>
            <a:pPr marL="0" indent="0">
              <a:buNone/>
            </a:pPr>
            <a:r>
              <a:rPr lang="en-US" sz="1800" dirty="0">
                <a:effectLst/>
                <a:latin typeface="TimesNewRomanPSMT"/>
              </a:rPr>
              <a:t>Identify the important factors underlying the observed variables and examine the relationships between the universities for these factors. Check if the factors help us classify the type of university (Public/Private)</a:t>
            </a:r>
          </a:p>
          <a:p>
            <a:pPr marL="0" indent="0">
              <a:buNone/>
            </a:pPr>
            <a:br>
              <a:rPr lang="en-US" sz="1800" dirty="0">
                <a:effectLst/>
                <a:latin typeface="TimesNewRomanPSMT"/>
              </a:rPr>
            </a:br>
            <a:r>
              <a:rPr lang="en-US" sz="1800" b="1" dirty="0">
                <a:effectLst/>
                <a:latin typeface="TimesNewRomanPS"/>
              </a:rPr>
              <a:t>Important factors were identified, and we could classify Public and Private Universities. </a:t>
            </a:r>
            <a:endParaRPr lang="en-US" sz="1800" dirty="0">
              <a:effectLst/>
              <a:latin typeface="TimesNewRomanPSMT"/>
            </a:endParaRPr>
          </a:p>
          <a:p>
            <a:pPr marL="0" indent="0">
              <a:buNone/>
            </a:pPr>
            <a:endParaRPr lang="en-US" dirty="0"/>
          </a:p>
        </p:txBody>
      </p:sp>
      <p:sp>
        <p:nvSpPr>
          <p:cNvPr id="4" name="Date Placeholder 3">
            <a:extLst>
              <a:ext uri="{FF2B5EF4-FFF2-40B4-BE49-F238E27FC236}">
                <a16:creationId xmlns:a16="http://schemas.microsoft.com/office/drawing/2014/main" id="{9D2ECDF1-73AC-7F1A-4EF0-B8732601F4E5}"/>
              </a:ext>
            </a:extLst>
          </p:cNvPr>
          <p:cNvSpPr>
            <a:spLocks noGrp="1"/>
          </p:cNvSpPr>
          <p:nvPr>
            <p:ph type="dt" sz="half" idx="10"/>
          </p:nvPr>
        </p:nvSpPr>
        <p:spPr/>
        <p:txBody>
          <a:bodyPr/>
          <a:lstStyle/>
          <a:p>
            <a:fld id="{BE33EA6C-FD8B-DF44-92E9-9619DF584ACE}" type="datetime1">
              <a:rPr lang="en-US" smtClean="0"/>
              <a:t>4/17/23</a:t>
            </a:fld>
            <a:endParaRPr lang="en-US"/>
          </a:p>
        </p:txBody>
      </p:sp>
      <p:sp>
        <p:nvSpPr>
          <p:cNvPr id="5" name="Footer Placeholder 4">
            <a:extLst>
              <a:ext uri="{FF2B5EF4-FFF2-40B4-BE49-F238E27FC236}">
                <a16:creationId xmlns:a16="http://schemas.microsoft.com/office/drawing/2014/main" id="{BBDEE725-955C-EB42-7186-C73B8288E53E}"/>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1E03A8CA-01EA-0B78-0044-1254C89CB412}"/>
              </a:ext>
            </a:extLst>
          </p:cNvPr>
          <p:cNvSpPr>
            <a:spLocks noGrp="1"/>
          </p:cNvSpPr>
          <p:nvPr>
            <p:ph type="sldNum" sz="quarter" idx="12"/>
          </p:nvPr>
        </p:nvSpPr>
        <p:spPr/>
        <p:txBody>
          <a:bodyPr/>
          <a:lstStyle/>
          <a:p>
            <a:fld id="{719D7796-F675-488F-AC46-C88938C80352}" type="slidenum">
              <a:rPr lang="en-US" smtClean="0"/>
              <a:t>24</a:t>
            </a:fld>
            <a:endParaRPr lang="en-US"/>
          </a:p>
        </p:txBody>
      </p:sp>
    </p:spTree>
    <p:extLst>
      <p:ext uri="{BB962C8B-B14F-4D97-AF65-F5344CB8AC3E}">
        <p14:creationId xmlns:p14="http://schemas.microsoft.com/office/powerpoint/2010/main" val="2486043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E7EE-7A6B-DF13-8D60-3BF298A79D08}"/>
              </a:ext>
            </a:extLst>
          </p:cNvPr>
          <p:cNvSpPr>
            <a:spLocks noGrp="1"/>
          </p:cNvSpPr>
          <p:nvPr>
            <p:ph type="title"/>
          </p:nvPr>
        </p:nvSpPr>
        <p:spPr/>
        <p:txBody>
          <a:bodyPr/>
          <a:lstStyle/>
          <a:p>
            <a:r>
              <a:rPr lang="en-US" dirty="0"/>
              <a:t>Summary – Question 4</a:t>
            </a:r>
          </a:p>
        </p:txBody>
      </p:sp>
      <p:sp>
        <p:nvSpPr>
          <p:cNvPr id="3" name="Content Placeholder 2">
            <a:extLst>
              <a:ext uri="{FF2B5EF4-FFF2-40B4-BE49-F238E27FC236}">
                <a16:creationId xmlns:a16="http://schemas.microsoft.com/office/drawing/2014/main" id="{F3832ACA-9FAA-EDF5-E4DF-9EAEB2312B1B}"/>
              </a:ext>
            </a:extLst>
          </p:cNvPr>
          <p:cNvSpPr>
            <a:spLocks noGrp="1"/>
          </p:cNvSpPr>
          <p:nvPr>
            <p:ph idx="1"/>
          </p:nvPr>
        </p:nvSpPr>
        <p:spPr/>
        <p:txBody>
          <a:bodyPr/>
          <a:lstStyle/>
          <a:p>
            <a:pPr marL="0" indent="0">
              <a:buNone/>
            </a:pPr>
            <a:r>
              <a:rPr lang="en-US" sz="1800" dirty="0">
                <a:effectLst/>
                <a:latin typeface="TimesNewRomanPSMT"/>
              </a:rPr>
              <a:t>Using regression, can we predict the acceptance rate of the universities based on all the factors provided for the universities? Which regression technique works best for this? </a:t>
            </a:r>
          </a:p>
          <a:p>
            <a:pPr marL="0" indent="0">
              <a:buNone/>
            </a:pPr>
            <a:endParaRPr lang="en-US" b="1" dirty="0">
              <a:latin typeface="TimesNewRomanPSMT"/>
            </a:endParaRPr>
          </a:p>
          <a:p>
            <a:pPr marL="0" indent="0">
              <a:buNone/>
            </a:pPr>
            <a:r>
              <a:rPr lang="en-US" sz="1800" b="1" dirty="0">
                <a:effectLst/>
                <a:latin typeface="TimesNewRomanPS"/>
              </a:rPr>
              <a:t>Yes, we were able to predict. Logistic Regression works best in this case. </a:t>
            </a:r>
            <a:endParaRPr lang="en-US" sz="1800" dirty="0">
              <a:effectLst/>
              <a:latin typeface="TimesNewRomanPSMT"/>
            </a:endParaRPr>
          </a:p>
          <a:p>
            <a:pPr marL="0" indent="0">
              <a:buNone/>
            </a:pPr>
            <a:endParaRPr lang="en-US" dirty="0"/>
          </a:p>
        </p:txBody>
      </p:sp>
      <p:sp>
        <p:nvSpPr>
          <p:cNvPr id="4" name="Date Placeholder 3">
            <a:extLst>
              <a:ext uri="{FF2B5EF4-FFF2-40B4-BE49-F238E27FC236}">
                <a16:creationId xmlns:a16="http://schemas.microsoft.com/office/drawing/2014/main" id="{E70A8F41-8492-913A-746B-3C4EC21E7F35}"/>
              </a:ext>
            </a:extLst>
          </p:cNvPr>
          <p:cNvSpPr>
            <a:spLocks noGrp="1"/>
          </p:cNvSpPr>
          <p:nvPr>
            <p:ph type="dt" sz="half" idx="10"/>
          </p:nvPr>
        </p:nvSpPr>
        <p:spPr/>
        <p:txBody>
          <a:bodyPr/>
          <a:lstStyle/>
          <a:p>
            <a:fld id="{28C3543D-38FE-5546-AF96-3CAD38BA4128}" type="datetime1">
              <a:rPr lang="en-US" smtClean="0"/>
              <a:t>4/17/23</a:t>
            </a:fld>
            <a:endParaRPr lang="en-US"/>
          </a:p>
        </p:txBody>
      </p:sp>
      <p:sp>
        <p:nvSpPr>
          <p:cNvPr id="5" name="Footer Placeholder 4">
            <a:extLst>
              <a:ext uri="{FF2B5EF4-FFF2-40B4-BE49-F238E27FC236}">
                <a16:creationId xmlns:a16="http://schemas.microsoft.com/office/drawing/2014/main" id="{979D2549-0D1C-095F-1D43-40543506CA57}"/>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236051D2-2C7D-E7FA-5AFE-4A4C8BE3CFE8}"/>
              </a:ext>
            </a:extLst>
          </p:cNvPr>
          <p:cNvSpPr>
            <a:spLocks noGrp="1"/>
          </p:cNvSpPr>
          <p:nvPr>
            <p:ph type="sldNum" sz="quarter" idx="12"/>
          </p:nvPr>
        </p:nvSpPr>
        <p:spPr/>
        <p:txBody>
          <a:bodyPr/>
          <a:lstStyle/>
          <a:p>
            <a:fld id="{719D7796-F675-488F-AC46-C88938C80352}" type="slidenum">
              <a:rPr lang="en-US" smtClean="0"/>
              <a:t>25</a:t>
            </a:fld>
            <a:endParaRPr lang="en-US"/>
          </a:p>
        </p:txBody>
      </p:sp>
    </p:spTree>
    <p:extLst>
      <p:ext uri="{BB962C8B-B14F-4D97-AF65-F5344CB8AC3E}">
        <p14:creationId xmlns:p14="http://schemas.microsoft.com/office/powerpoint/2010/main" val="676789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06DC-66DF-32A1-9379-E1CD74535A91}"/>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131AF3E-8CB0-FCD6-1B3D-7A08473F1168}"/>
              </a:ext>
            </a:extLst>
          </p:cNvPr>
          <p:cNvSpPr>
            <a:spLocks noGrp="1"/>
          </p:cNvSpPr>
          <p:nvPr>
            <p:ph idx="1"/>
          </p:nvPr>
        </p:nvSpPr>
        <p:spPr/>
        <p:txBody>
          <a:bodyPr>
            <a:normAutofit/>
          </a:bodyPr>
          <a:lstStyle/>
          <a:p>
            <a:pPr marL="0" indent="0">
              <a:buNone/>
            </a:pPr>
            <a:r>
              <a:rPr lang="en-US" sz="2800" dirty="0"/>
              <a:t>Any Suggestions?</a:t>
            </a:r>
          </a:p>
        </p:txBody>
      </p:sp>
      <p:sp>
        <p:nvSpPr>
          <p:cNvPr id="4" name="Date Placeholder 3">
            <a:extLst>
              <a:ext uri="{FF2B5EF4-FFF2-40B4-BE49-F238E27FC236}">
                <a16:creationId xmlns:a16="http://schemas.microsoft.com/office/drawing/2014/main" id="{96A56670-05F5-5AB8-0183-CE9604869B0E}"/>
              </a:ext>
            </a:extLst>
          </p:cNvPr>
          <p:cNvSpPr>
            <a:spLocks noGrp="1"/>
          </p:cNvSpPr>
          <p:nvPr>
            <p:ph type="dt" sz="half" idx="10"/>
          </p:nvPr>
        </p:nvSpPr>
        <p:spPr/>
        <p:txBody>
          <a:bodyPr/>
          <a:lstStyle/>
          <a:p>
            <a:fld id="{90874286-475F-FF44-B981-17FC45888AE1}" type="datetime1">
              <a:rPr lang="en-US" smtClean="0"/>
              <a:t>4/17/23</a:t>
            </a:fld>
            <a:endParaRPr lang="en-US"/>
          </a:p>
        </p:txBody>
      </p:sp>
      <p:sp>
        <p:nvSpPr>
          <p:cNvPr id="5" name="Footer Placeholder 4">
            <a:extLst>
              <a:ext uri="{FF2B5EF4-FFF2-40B4-BE49-F238E27FC236}">
                <a16:creationId xmlns:a16="http://schemas.microsoft.com/office/drawing/2014/main" id="{104BA851-8CDF-7DED-63AF-F2AACD0FCD82}"/>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EDF99EF8-00D6-1962-6300-961667C00BA1}"/>
              </a:ext>
            </a:extLst>
          </p:cNvPr>
          <p:cNvSpPr>
            <a:spLocks noGrp="1"/>
          </p:cNvSpPr>
          <p:nvPr>
            <p:ph type="sldNum" sz="quarter" idx="12"/>
          </p:nvPr>
        </p:nvSpPr>
        <p:spPr/>
        <p:txBody>
          <a:bodyPr/>
          <a:lstStyle/>
          <a:p>
            <a:fld id="{719D7796-F675-488F-AC46-C88938C80352}" type="slidenum">
              <a:rPr lang="en-US" smtClean="0"/>
              <a:t>26</a:t>
            </a:fld>
            <a:endParaRPr lang="en-US"/>
          </a:p>
        </p:txBody>
      </p:sp>
    </p:spTree>
    <p:extLst>
      <p:ext uri="{BB962C8B-B14F-4D97-AF65-F5344CB8AC3E}">
        <p14:creationId xmlns:p14="http://schemas.microsoft.com/office/powerpoint/2010/main" val="309671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062D-ACC4-8942-8673-A752EA4DB12D}"/>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028B0D7-62E2-A169-F38E-C8639CC52594}"/>
              </a:ext>
            </a:extLst>
          </p:cNvPr>
          <p:cNvSpPr>
            <a:spLocks noGrp="1"/>
          </p:cNvSpPr>
          <p:nvPr>
            <p:ph idx="1"/>
          </p:nvPr>
        </p:nvSpPr>
        <p:spPr/>
        <p:txBody>
          <a:bodyPr>
            <a:normAutofit fontScale="92500"/>
          </a:bodyPr>
          <a:lstStyle/>
          <a:p>
            <a:pPr marL="342900" indent="-342900" algn="just">
              <a:buAutoNum type="arabicPeriod"/>
            </a:pPr>
            <a:r>
              <a:rPr lang="en-US" b="0" i="0" dirty="0">
                <a:effectLst/>
                <a:latin typeface="Times New Roman" panose="02020603050405020304" pitchFamily="18" charset="0"/>
                <a:cs typeface="Times New Roman" panose="02020603050405020304" pitchFamily="18" charset="0"/>
              </a:rPr>
              <a:t>Investigate the relationships between the universities based on given variables using Principal Component Analysis. Do we find any relations, and can we </a:t>
            </a:r>
            <a:r>
              <a:rPr lang="en-US" b="0" i="0" dirty="0" err="1">
                <a:effectLst/>
                <a:latin typeface="Times New Roman" panose="02020603050405020304" pitchFamily="18" charset="0"/>
                <a:cs typeface="Times New Roman" panose="02020603050405020304" pitchFamily="18" charset="0"/>
              </a:rPr>
              <a:t>analyse</a:t>
            </a:r>
            <a:r>
              <a:rPr lang="en-US" b="0" i="0" dirty="0">
                <a:effectLst/>
                <a:latin typeface="Times New Roman" panose="02020603050405020304" pitchFamily="18" charset="0"/>
                <a:cs typeface="Times New Roman" panose="02020603050405020304" pitchFamily="18" charset="0"/>
              </a:rPr>
              <a:t> if there is any difference between the Private and Public Universities?</a:t>
            </a:r>
          </a:p>
          <a:p>
            <a:pPr marL="342900" indent="-342900" algn="just">
              <a:buAutoNum type="arabicPeriod"/>
            </a:pPr>
            <a:r>
              <a:rPr lang="en-US" b="0" i="0" dirty="0">
                <a:effectLst/>
                <a:latin typeface="Times New Roman" panose="02020603050405020304" pitchFamily="18" charset="0"/>
                <a:cs typeface="Times New Roman" panose="02020603050405020304" pitchFamily="18" charset="0"/>
              </a:rPr>
              <a:t>Carry out cluster analysis to study the relationship between the universities and find out if there are any reasons behind the clustering. Is the clustering done based on the type of university or something different?</a:t>
            </a:r>
          </a:p>
          <a:p>
            <a:pPr marL="342900" indent="-342900" algn="just">
              <a:buAutoNum type="arabicPeriod"/>
            </a:pPr>
            <a:r>
              <a:rPr lang="en-US" b="0" i="0" dirty="0">
                <a:effectLst/>
                <a:latin typeface="Times New Roman" panose="02020603050405020304" pitchFamily="18" charset="0"/>
                <a:cs typeface="Times New Roman" panose="02020603050405020304" pitchFamily="18" charset="0"/>
              </a:rPr>
              <a:t>Identify the critical factors underlying the observed variables and examine the relationships between the universities for these factors. Check if the factors help us classify the type of university (Public/Private)</a:t>
            </a:r>
          </a:p>
          <a:p>
            <a:pPr marL="342900" indent="-342900" algn="just">
              <a:buAutoNum type="arabicPeriod"/>
            </a:pPr>
            <a:r>
              <a:rPr lang="en-US" b="0" i="0" dirty="0">
                <a:effectLst/>
                <a:latin typeface="Times New Roman" panose="02020603050405020304" pitchFamily="18" charset="0"/>
                <a:cs typeface="Times New Roman" panose="02020603050405020304" pitchFamily="18" charset="0"/>
              </a:rPr>
              <a:t>Using regression, can we predict the acceptance rate of the universities based on all the factors provided for the universities? Which regression technique works best for this?</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F0C8B13-002C-5219-5EB6-36ADE7662AD3}"/>
              </a:ext>
            </a:extLst>
          </p:cNvPr>
          <p:cNvSpPr>
            <a:spLocks noGrp="1"/>
          </p:cNvSpPr>
          <p:nvPr>
            <p:ph type="dt" sz="half" idx="10"/>
          </p:nvPr>
        </p:nvSpPr>
        <p:spPr/>
        <p:txBody>
          <a:bodyPr/>
          <a:lstStyle/>
          <a:p>
            <a:fld id="{414DEA1E-B019-BB4C-8A5F-6D34D63C2829}" type="datetime1">
              <a:rPr lang="en-US" smtClean="0"/>
              <a:t>4/17/23</a:t>
            </a:fld>
            <a:endParaRPr lang="en-US"/>
          </a:p>
        </p:txBody>
      </p:sp>
      <p:sp>
        <p:nvSpPr>
          <p:cNvPr id="5" name="Footer Placeholder 4">
            <a:extLst>
              <a:ext uri="{FF2B5EF4-FFF2-40B4-BE49-F238E27FC236}">
                <a16:creationId xmlns:a16="http://schemas.microsoft.com/office/drawing/2014/main" id="{5A309FE1-0F5F-09D1-8840-3020ACAF5911}"/>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7A49F7D7-12AA-E054-83A7-968665F49C1D}"/>
              </a:ext>
            </a:extLst>
          </p:cNvPr>
          <p:cNvSpPr>
            <a:spLocks noGrp="1"/>
          </p:cNvSpPr>
          <p:nvPr>
            <p:ph type="sldNum" sz="quarter" idx="12"/>
          </p:nvPr>
        </p:nvSpPr>
        <p:spPr/>
        <p:txBody>
          <a:bodyPr/>
          <a:lstStyle/>
          <a:p>
            <a:fld id="{719D7796-F675-488F-AC46-C88938C80352}" type="slidenum">
              <a:rPr lang="en-US" smtClean="0"/>
              <a:t>3</a:t>
            </a:fld>
            <a:endParaRPr lang="en-US"/>
          </a:p>
        </p:txBody>
      </p:sp>
    </p:spTree>
    <p:extLst>
      <p:ext uri="{BB962C8B-B14F-4D97-AF65-F5344CB8AC3E}">
        <p14:creationId xmlns:p14="http://schemas.microsoft.com/office/powerpoint/2010/main" val="101333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99BC-3F3A-550C-936C-B31C1E39D097}"/>
              </a:ext>
            </a:extLst>
          </p:cNvPr>
          <p:cNvSpPr>
            <a:spLocks noGrp="1"/>
          </p:cNvSpPr>
          <p:nvPr>
            <p:ph type="title"/>
          </p:nvPr>
        </p:nvSpPr>
        <p:spPr/>
        <p:txBody>
          <a:bodyPr/>
          <a:lstStyle/>
          <a:p>
            <a:r>
              <a:rPr lang="en-US" dirty="0"/>
              <a:t>PCA</a:t>
            </a:r>
          </a:p>
        </p:txBody>
      </p:sp>
      <p:pic>
        <p:nvPicPr>
          <p:cNvPr id="5" name="Content Placeholder 4" descr="Chart, bar chart&#10;&#10;Description automatically generated">
            <a:extLst>
              <a:ext uri="{FF2B5EF4-FFF2-40B4-BE49-F238E27FC236}">
                <a16:creationId xmlns:a16="http://schemas.microsoft.com/office/drawing/2014/main" id="{0EF27B34-5444-1CB3-F5A5-38F6162FA546}"/>
              </a:ext>
            </a:extLst>
          </p:cNvPr>
          <p:cNvPicPr>
            <a:picLocks noGrp="1" noChangeAspect="1"/>
          </p:cNvPicPr>
          <p:nvPr>
            <p:ph idx="1"/>
          </p:nvPr>
        </p:nvPicPr>
        <p:blipFill>
          <a:blip r:embed="rId2"/>
          <a:stretch>
            <a:fillRect/>
          </a:stretch>
        </p:blipFill>
        <p:spPr>
          <a:xfrm>
            <a:off x="5118893" y="213194"/>
            <a:ext cx="6124841" cy="6431612"/>
          </a:xfrm>
        </p:spPr>
      </p:pic>
      <p:sp>
        <p:nvSpPr>
          <p:cNvPr id="6" name="TextBox 5">
            <a:extLst>
              <a:ext uri="{FF2B5EF4-FFF2-40B4-BE49-F238E27FC236}">
                <a16:creationId xmlns:a16="http://schemas.microsoft.com/office/drawing/2014/main" id="{BAB8896C-439B-73B2-A193-614F1425C6F5}"/>
              </a:ext>
            </a:extLst>
          </p:cNvPr>
          <p:cNvSpPr txBox="1"/>
          <p:nvPr/>
        </p:nvSpPr>
        <p:spPr>
          <a:xfrm>
            <a:off x="996369" y="2384473"/>
            <a:ext cx="35925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we use PCA.</a:t>
            </a:r>
          </a:p>
          <a:p>
            <a:endParaRPr lang="en-US" dirty="0"/>
          </a:p>
        </p:txBody>
      </p:sp>
      <p:sp>
        <p:nvSpPr>
          <p:cNvPr id="7" name="Date Placeholder 6">
            <a:extLst>
              <a:ext uri="{FF2B5EF4-FFF2-40B4-BE49-F238E27FC236}">
                <a16:creationId xmlns:a16="http://schemas.microsoft.com/office/drawing/2014/main" id="{F63B6F43-FE43-B786-C4FC-E09BEF83F862}"/>
              </a:ext>
            </a:extLst>
          </p:cNvPr>
          <p:cNvSpPr>
            <a:spLocks noGrp="1"/>
          </p:cNvSpPr>
          <p:nvPr>
            <p:ph type="dt" sz="half" idx="10"/>
          </p:nvPr>
        </p:nvSpPr>
        <p:spPr/>
        <p:txBody>
          <a:bodyPr/>
          <a:lstStyle/>
          <a:p>
            <a:fld id="{BA6CCA40-C1B2-9C45-9C02-173E77BF3194}" type="datetime1">
              <a:rPr lang="en-US" smtClean="0"/>
              <a:t>4/17/23</a:t>
            </a:fld>
            <a:endParaRPr lang="en-US"/>
          </a:p>
        </p:txBody>
      </p:sp>
      <p:sp>
        <p:nvSpPr>
          <p:cNvPr id="8" name="Footer Placeholder 7">
            <a:extLst>
              <a:ext uri="{FF2B5EF4-FFF2-40B4-BE49-F238E27FC236}">
                <a16:creationId xmlns:a16="http://schemas.microsoft.com/office/drawing/2014/main" id="{5932C823-4121-884B-1BED-BB743C136C95}"/>
              </a:ext>
            </a:extLst>
          </p:cNvPr>
          <p:cNvSpPr>
            <a:spLocks noGrp="1"/>
          </p:cNvSpPr>
          <p:nvPr>
            <p:ph type="ftr" sz="quarter" idx="11"/>
          </p:nvPr>
        </p:nvSpPr>
        <p:spPr/>
        <p:txBody>
          <a:bodyPr/>
          <a:lstStyle/>
          <a:p>
            <a:r>
              <a:rPr lang="en-US"/>
              <a:t>US_College_Analysis_aa2569</a:t>
            </a:r>
          </a:p>
        </p:txBody>
      </p:sp>
      <p:sp>
        <p:nvSpPr>
          <p:cNvPr id="9" name="Slide Number Placeholder 8">
            <a:extLst>
              <a:ext uri="{FF2B5EF4-FFF2-40B4-BE49-F238E27FC236}">
                <a16:creationId xmlns:a16="http://schemas.microsoft.com/office/drawing/2014/main" id="{58E3FE06-C89B-8B98-36BE-BAC5DE54A570}"/>
              </a:ext>
            </a:extLst>
          </p:cNvPr>
          <p:cNvSpPr>
            <a:spLocks noGrp="1"/>
          </p:cNvSpPr>
          <p:nvPr>
            <p:ph type="sldNum" sz="quarter" idx="12"/>
          </p:nvPr>
        </p:nvSpPr>
        <p:spPr/>
        <p:txBody>
          <a:bodyPr/>
          <a:lstStyle/>
          <a:p>
            <a:fld id="{719D7796-F675-488F-AC46-C88938C80352}" type="slidenum">
              <a:rPr lang="en-US" smtClean="0"/>
              <a:t>4</a:t>
            </a:fld>
            <a:endParaRPr lang="en-US"/>
          </a:p>
        </p:txBody>
      </p:sp>
    </p:spTree>
    <p:extLst>
      <p:ext uri="{BB962C8B-B14F-4D97-AF65-F5344CB8AC3E}">
        <p14:creationId xmlns:p14="http://schemas.microsoft.com/office/powerpoint/2010/main" val="196105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D5A078F5-2B12-2CFE-F3F0-EC0A2BBD9A8B}"/>
              </a:ext>
            </a:extLst>
          </p:cNvPr>
          <p:cNvPicPr>
            <a:picLocks noGrp="1" noChangeAspect="1"/>
          </p:cNvPicPr>
          <p:nvPr>
            <p:ph idx="1"/>
          </p:nvPr>
        </p:nvPicPr>
        <p:blipFill>
          <a:blip r:embed="rId2"/>
          <a:stretch>
            <a:fillRect/>
          </a:stretch>
        </p:blipFill>
        <p:spPr>
          <a:xfrm>
            <a:off x="1066800" y="285750"/>
            <a:ext cx="10058400" cy="6286500"/>
          </a:xfrm>
        </p:spPr>
      </p:pic>
      <p:sp>
        <p:nvSpPr>
          <p:cNvPr id="6" name="Date Placeholder 5">
            <a:extLst>
              <a:ext uri="{FF2B5EF4-FFF2-40B4-BE49-F238E27FC236}">
                <a16:creationId xmlns:a16="http://schemas.microsoft.com/office/drawing/2014/main" id="{0472ECFD-E51F-FAFC-EEDB-354ECAE70F39}"/>
              </a:ext>
            </a:extLst>
          </p:cNvPr>
          <p:cNvSpPr>
            <a:spLocks noGrp="1"/>
          </p:cNvSpPr>
          <p:nvPr>
            <p:ph type="dt" sz="half" idx="10"/>
          </p:nvPr>
        </p:nvSpPr>
        <p:spPr/>
        <p:txBody>
          <a:bodyPr/>
          <a:lstStyle/>
          <a:p>
            <a:fld id="{1C9F737B-AA3E-E445-9148-F05E3FBAEF32}" type="datetime1">
              <a:rPr lang="en-US" smtClean="0"/>
              <a:t>4/17/23</a:t>
            </a:fld>
            <a:endParaRPr lang="en-US"/>
          </a:p>
        </p:txBody>
      </p:sp>
      <p:sp>
        <p:nvSpPr>
          <p:cNvPr id="7" name="Footer Placeholder 6">
            <a:extLst>
              <a:ext uri="{FF2B5EF4-FFF2-40B4-BE49-F238E27FC236}">
                <a16:creationId xmlns:a16="http://schemas.microsoft.com/office/drawing/2014/main" id="{9099C1B1-838C-9567-656C-D8493F244105}"/>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6FA094B5-1ED3-29BC-85A2-EF0B128A68F9}"/>
              </a:ext>
            </a:extLst>
          </p:cNvPr>
          <p:cNvSpPr>
            <a:spLocks noGrp="1"/>
          </p:cNvSpPr>
          <p:nvPr>
            <p:ph type="sldNum" sz="quarter" idx="12"/>
          </p:nvPr>
        </p:nvSpPr>
        <p:spPr/>
        <p:txBody>
          <a:bodyPr/>
          <a:lstStyle/>
          <a:p>
            <a:fld id="{719D7796-F675-488F-AC46-C88938C80352}" type="slidenum">
              <a:rPr lang="en-US" smtClean="0"/>
              <a:t>5</a:t>
            </a:fld>
            <a:endParaRPr lang="en-US"/>
          </a:p>
        </p:txBody>
      </p:sp>
    </p:spTree>
    <p:extLst>
      <p:ext uri="{BB962C8B-B14F-4D97-AF65-F5344CB8AC3E}">
        <p14:creationId xmlns:p14="http://schemas.microsoft.com/office/powerpoint/2010/main" val="150261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B3F3-4AE4-BE31-28B0-3152EE651C25}"/>
              </a:ext>
            </a:extLst>
          </p:cNvPr>
          <p:cNvSpPr>
            <a:spLocks noGrp="1"/>
          </p:cNvSpPr>
          <p:nvPr>
            <p:ph type="title"/>
          </p:nvPr>
        </p:nvSpPr>
        <p:spPr/>
        <p:txBody>
          <a:bodyPr/>
          <a:lstStyle/>
          <a:p>
            <a:r>
              <a:rPr lang="en-US" dirty="0"/>
              <a:t>PCA Inferences</a:t>
            </a:r>
          </a:p>
        </p:txBody>
      </p:sp>
      <p:sp>
        <p:nvSpPr>
          <p:cNvPr id="3" name="Content Placeholder 2">
            <a:extLst>
              <a:ext uri="{FF2B5EF4-FFF2-40B4-BE49-F238E27FC236}">
                <a16:creationId xmlns:a16="http://schemas.microsoft.com/office/drawing/2014/main" id="{7C18B810-E0DD-2C3F-79AA-155B526E2DBE}"/>
              </a:ext>
            </a:extLst>
          </p:cNvPr>
          <p:cNvSpPr>
            <a:spLocks noGrp="1"/>
          </p:cNvSpPr>
          <p:nvPr>
            <p:ph idx="1"/>
          </p:nvPr>
        </p:nvSpPr>
        <p:spPr/>
        <p:txBody>
          <a:bodyPr/>
          <a:lstStyle/>
          <a:p>
            <a:pPr algn="just">
              <a:buFont typeface="Arial" panose="020B0604020202020204" pitchFamily="34" charset="0"/>
              <a:buChar char="•"/>
            </a:pPr>
            <a:r>
              <a:rPr lang="en-US" sz="1800" dirty="0">
                <a:effectLst/>
                <a:latin typeface="TimesNewRomanPSMT"/>
              </a:rPr>
              <a:t>The Principal component analysis has classified all the public universities to the right side of the Y axis and all the private ones to the left. </a:t>
            </a:r>
            <a:endParaRPr lang="en-US" dirty="0">
              <a:effectLst/>
            </a:endParaRPr>
          </a:p>
          <a:p>
            <a:pPr algn="just">
              <a:buFont typeface="Arial" panose="020B0604020202020204" pitchFamily="34" charset="0"/>
              <a:buChar char="•"/>
            </a:pPr>
            <a:r>
              <a:rPr lang="en-US" sz="1800" dirty="0">
                <a:effectLst/>
                <a:latin typeface="TimesNewRomanPSMT"/>
              </a:rPr>
              <a:t>Yes, we can classify the type of university based on the principal component analysis. </a:t>
            </a:r>
            <a:endParaRPr lang="en-US" dirty="0">
              <a:effectLst/>
            </a:endParaRPr>
          </a:p>
          <a:p>
            <a:pPr algn="just">
              <a:buFont typeface="Arial" panose="020B0604020202020204" pitchFamily="34" charset="0"/>
              <a:buChar char="•"/>
            </a:pPr>
            <a:r>
              <a:rPr lang="en-US" sz="1800" dirty="0">
                <a:effectLst/>
                <a:latin typeface="TimesNewRomanPSMT"/>
              </a:rPr>
              <a:t>We can also see that the number of applications, acceptances, and enrollments is more for Public universities, as per our hypothesis. </a:t>
            </a:r>
            <a:endParaRPr lang="en-US" dirty="0">
              <a:effectLst/>
            </a:endParaRPr>
          </a:p>
          <a:p>
            <a:pPr algn="just">
              <a:buFont typeface="Arial" panose="020B0604020202020204" pitchFamily="34" charset="0"/>
              <a:buChar char="•"/>
            </a:pPr>
            <a:r>
              <a:rPr lang="en-US" sz="1800" dirty="0">
                <a:effectLst/>
                <a:latin typeface="TimesNewRomanPSMT"/>
              </a:rPr>
              <a:t>But, contradicting our hypothesis, the costs incurred by students are more for Public universities compared to private ones. </a:t>
            </a:r>
            <a:endParaRPr lang="en-US" dirty="0">
              <a:effectLst/>
            </a:endParaRPr>
          </a:p>
          <a:p>
            <a:pPr marL="0" indent="0" algn="just">
              <a:buNone/>
            </a:pPr>
            <a:endParaRPr lang="en-US" dirty="0"/>
          </a:p>
        </p:txBody>
      </p:sp>
      <p:sp>
        <p:nvSpPr>
          <p:cNvPr id="4" name="Date Placeholder 3">
            <a:extLst>
              <a:ext uri="{FF2B5EF4-FFF2-40B4-BE49-F238E27FC236}">
                <a16:creationId xmlns:a16="http://schemas.microsoft.com/office/drawing/2014/main" id="{08AC7329-A45E-BA66-8A70-7EE3C1EF343F}"/>
              </a:ext>
            </a:extLst>
          </p:cNvPr>
          <p:cNvSpPr>
            <a:spLocks noGrp="1"/>
          </p:cNvSpPr>
          <p:nvPr>
            <p:ph type="dt" sz="half" idx="10"/>
          </p:nvPr>
        </p:nvSpPr>
        <p:spPr/>
        <p:txBody>
          <a:bodyPr/>
          <a:lstStyle/>
          <a:p>
            <a:fld id="{16D8B44F-E13C-B547-8CF0-E4962D6FCDAE}" type="datetime1">
              <a:rPr lang="en-US" smtClean="0"/>
              <a:t>4/17/23</a:t>
            </a:fld>
            <a:endParaRPr lang="en-US"/>
          </a:p>
        </p:txBody>
      </p:sp>
      <p:sp>
        <p:nvSpPr>
          <p:cNvPr id="5" name="Footer Placeholder 4">
            <a:extLst>
              <a:ext uri="{FF2B5EF4-FFF2-40B4-BE49-F238E27FC236}">
                <a16:creationId xmlns:a16="http://schemas.microsoft.com/office/drawing/2014/main" id="{B0F62913-49B5-6DD2-DBCF-E7C4B0F6A2FA}"/>
              </a:ext>
            </a:extLst>
          </p:cNvPr>
          <p:cNvSpPr>
            <a:spLocks noGrp="1"/>
          </p:cNvSpPr>
          <p:nvPr>
            <p:ph type="ftr" sz="quarter" idx="11"/>
          </p:nvPr>
        </p:nvSpPr>
        <p:spPr/>
        <p:txBody>
          <a:bodyPr/>
          <a:lstStyle/>
          <a:p>
            <a:r>
              <a:rPr lang="en-US"/>
              <a:t>US_College_Analysis_aa2569</a:t>
            </a:r>
          </a:p>
        </p:txBody>
      </p:sp>
      <p:sp>
        <p:nvSpPr>
          <p:cNvPr id="6" name="Slide Number Placeholder 5">
            <a:extLst>
              <a:ext uri="{FF2B5EF4-FFF2-40B4-BE49-F238E27FC236}">
                <a16:creationId xmlns:a16="http://schemas.microsoft.com/office/drawing/2014/main" id="{64B2E7E2-42C0-83AE-366F-D1283627C1E4}"/>
              </a:ext>
            </a:extLst>
          </p:cNvPr>
          <p:cNvSpPr>
            <a:spLocks noGrp="1"/>
          </p:cNvSpPr>
          <p:nvPr>
            <p:ph type="sldNum" sz="quarter" idx="12"/>
          </p:nvPr>
        </p:nvSpPr>
        <p:spPr/>
        <p:txBody>
          <a:bodyPr/>
          <a:lstStyle/>
          <a:p>
            <a:fld id="{719D7796-F675-488F-AC46-C88938C80352}" type="slidenum">
              <a:rPr lang="en-US" smtClean="0"/>
              <a:t>6</a:t>
            </a:fld>
            <a:endParaRPr lang="en-US"/>
          </a:p>
        </p:txBody>
      </p:sp>
    </p:spTree>
    <p:extLst>
      <p:ext uri="{BB962C8B-B14F-4D97-AF65-F5344CB8AC3E}">
        <p14:creationId xmlns:p14="http://schemas.microsoft.com/office/powerpoint/2010/main" val="425873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EFC7-239E-2204-9A57-0B6B1C94EF54}"/>
              </a:ext>
            </a:extLst>
          </p:cNvPr>
          <p:cNvSpPr>
            <a:spLocks noGrp="1"/>
          </p:cNvSpPr>
          <p:nvPr>
            <p:ph type="title"/>
          </p:nvPr>
        </p:nvSpPr>
        <p:spPr/>
        <p:txBody>
          <a:bodyPr/>
          <a:lstStyle/>
          <a:p>
            <a:r>
              <a:rPr lang="en-US" dirty="0"/>
              <a:t>Clustering</a:t>
            </a:r>
          </a:p>
        </p:txBody>
      </p:sp>
      <p:pic>
        <p:nvPicPr>
          <p:cNvPr id="5" name="Content Placeholder 4" descr="Chart, bar chart&#10;&#10;Description automatically generated">
            <a:extLst>
              <a:ext uri="{FF2B5EF4-FFF2-40B4-BE49-F238E27FC236}">
                <a16:creationId xmlns:a16="http://schemas.microsoft.com/office/drawing/2014/main" id="{08DC5DD5-C0E1-E856-32B6-EA41CE263CDA}"/>
              </a:ext>
            </a:extLst>
          </p:cNvPr>
          <p:cNvPicPr>
            <a:picLocks noGrp="1" noChangeAspect="1"/>
          </p:cNvPicPr>
          <p:nvPr>
            <p:ph idx="1"/>
          </p:nvPr>
        </p:nvPicPr>
        <p:blipFill>
          <a:blip r:embed="rId2"/>
          <a:stretch>
            <a:fillRect/>
          </a:stretch>
        </p:blipFill>
        <p:spPr>
          <a:xfrm>
            <a:off x="3119967" y="1737359"/>
            <a:ext cx="7890933" cy="4931833"/>
          </a:xfrm>
        </p:spPr>
      </p:pic>
      <p:sp>
        <p:nvSpPr>
          <p:cNvPr id="6" name="Date Placeholder 5">
            <a:extLst>
              <a:ext uri="{FF2B5EF4-FFF2-40B4-BE49-F238E27FC236}">
                <a16:creationId xmlns:a16="http://schemas.microsoft.com/office/drawing/2014/main" id="{E3306A79-C961-7B0A-D539-46F3C50027BC}"/>
              </a:ext>
            </a:extLst>
          </p:cNvPr>
          <p:cNvSpPr>
            <a:spLocks noGrp="1"/>
          </p:cNvSpPr>
          <p:nvPr>
            <p:ph type="dt" sz="half" idx="10"/>
          </p:nvPr>
        </p:nvSpPr>
        <p:spPr/>
        <p:txBody>
          <a:bodyPr/>
          <a:lstStyle/>
          <a:p>
            <a:fld id="{0B59D23C-8114-E543-B4AC-3B9FC2648343}" type="datetime1">
              <a:rPr lang="en-US" smtClean="0"/>
              <a:t>4/17/23</a:t>
            </a:fld>
            <a:endParaRPr lang="en-US"/>
          </a:p>
        </p:txBody>
      </p:sp>
      <p:sp>
        <p:nvSpPr>
          <p:cNvPr id="7" name="Footer Placeholder 6">
            <a:extLst>
              <a:ext uri="{FF2B5EF4-FFF2-40B4-BE49-F238E27FC236}">
                <a16:creationId xmlns:a16="http://schemas.microsoft.com/office/drawing/2014/main" id="{5319AF20-A3A2-D3B6-0B08-A5A6A7E35A4B}"/>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1CD2ADF3-89BE-27C9-7208-22F5F8DABACC}"/>
              </a:ext>
            </a:extLst>
          </p:cNvPr>
          <p:cNvSpPr>
            <a:spLocks noGrp="1"/>
          </p:cNvSpPr>
          <p:nvPr>
            <p:ph type="sldNum" sz="quarter" idx="12"/>
          </p:nvPr>
        </p:nvSpPr>
        <p:spPr/>
        <p:txBody>
          <a:bodyPr/>
          <a:lstStyle/>
          <a:p>
            <a:fld id="{719D7796-F675-488F-AC46-C88938C80352}" type="slidenum">
              <a:rPr lang="en-US" smtClean="0"/>
              <a:t>7</a:t>
            </a:fld>
            <a:endParaRPr lang="en-US"/>
          </a:p>
        </p:txBody>
      </p:sp>
    </p:spTree>
    <p:extLst>
      <p:ext uri="{BB962C8B-B14F-4D97-AF65-F5344CB8AC3E}">
        <p14:creationId xmlns:p14="http://schemas.microsoft.com/office/powerpoint/2010/main" val="123790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52F5-270B-6451-E30B-A36916742597}"/>
              </a:ext>
            </a:extLst>
          </p:cNvPr>
          <p:cNvSpPr>
            <a:spLocks noGrp="1"/>
          </p:cNvSpPr>
          <p:nvPr>
            <p:ph type="title"/>
          </p:nvPr>
        </p:nvSpPr>
        <p:spPr>
          <a:xfrm>
            <a:off x="1088136" y="73799"/>
            <a:ext cx="9922764" cy="1294228"/>
          </a:xfrm>
        </p:spPr>
        <p:txBody>
          <a:bodyPr/>
          <a:lstStyle/>
          <a:p>
            <a:r>
              <a:rPr lang="en-US" dirty="0"/>
              <a:t>Clusters</a:t>
            </a:r>
          </a:p>
        </p:txBody>
      </p:sp>
      <p:pic>
        <p:nvPicPr>
          <p:cNvPr id="5" name="Content Placeholder 4" descr="A picture containing text, map, indoor&#10;&#10;Description automatically generated">
            <a:extLst>
              <a:ext uri="{FF2B5EF4-FFF2-40B4-BE49-F238E27FC236}">
                <a16:creationId xmlns:a16="http://schemas.microsoft.com/office/drawing/2014/main" id="{3AE55687-3D78-D1B9-6E76-AB2686FE82EC}"/>
              </a:ext>
            </a:extLst>
          </p:cNvPr>
          <p:cNvPicPr>
            <a:picLocks noGrp="1" noChangeAspect="1"/>
          </p:cNvPicPr>
          <p:nvPr>
            <p:ph idx="1"/>
          </p:nvPr>
        </p:nvPicPr>
        <p:blipFill>
          <a:blip r:embed="rId2"/>
          <a:stretch>
            <a:fillRect/>
          </a:stretch>
        </p:blipFill>
        <p:spPr>
          <a:xfrm>
            <a:off x="1892514" y="1090245"/>
            <a:ext cx="8314008" cy="5196255"/>
          </a:xfrm>
        </p:spPr>
      </p:pic>
      <p:sp>
        <p:nvSpPr>
          <p:cNvPr id="8" name="TextBox 7">
            <a:extLst>
              <a:ext uri="{FF2B5EF4-FFF2-40B4-BE49-F238E27FC236}">
                <a16:creationId xmlns:a16="http://schemas.microsoft.com/office/drawing/2014/main" id="{C7C16870-A715-DB9B-B477-34EBB8294887}"/>
              </a:ext>
            </a:extLst>
          </p:cNvPr>
          <p:cNvSpPr txBox="1"/>
          <p:nvPr/>
        </p:nvSpPr>
        <p:spPr>
          <a:xfrm>
            <a:off x="3794029" y="6286500"/>
            <a:ext cx="4510978" cy="369332"/>
          </a:xfrm>
          <a:prstGeom prst="rect">
            <a:avLst/>
          </a:prstGeom>
          <a:noFill/>
        </p:spPr>
        <p:txBody>
          <a:bodyPr wrap="none" rtlCol="0">
            <a:spAutoFit/>
          </a:bodyPr>
          <a:lstStyle/>
          <a:p>
            <a:r>
              <a:rPr lang="en-US" dirty="0"/>
              <a:t>Next we check by eliminating correlation</a:t>
            </a:r>
          </a:p>
        </p:txBody>
      </p:sp>
      <p:sp>
        <p:nvSpPr>
          <p:cNvPr id="9" name="Date Placeholder 8">
            <a:extLst>
              <a:ext uri="{FF2B5EF4-FFF2-40B4-BE49-F238E27FC236}">
                <a16:creationId xmlns:a16="http://schemas.microsoft.com/office/drawing/2014/main" id="{0F2483DF-4FE7-07E6-5D8B-D92C5A4CE388}"/>
              </a:ext>
            </a:extLst>
          </p:cNvPr>
          <p:cNvSpPr>
            <a:spLocks noGrp="1"/>
          </p:cNvSpPr>
          <p:nvPr>
            <p:ph type="dt" sz="half" idx="10"/>
          </p:nvPr>
        </p:nvSpPr>
        <p:spPr/>
        <p:txBody>
          <a:bodyPr/>
          <a:lstStyle/>
          <a:p>
            <a:fld id="{323C22CE-6D3F-4B46-A764-F5FF58C36C35}" type="datetime1">
              <a:rPr lang="en-US" smtClean="0"/>
              <a:t>4/17/23</a:t>
            </a:fld>
            <a:endParaRPr lang="en-US"/>
          </a:p>
        </p:txBody>
      </p:sp>
      <p:sp>
        <p:nvSpPr>
          <p:cNvPr id="10" name="Footer Placeholder 9">
            <a:extLst>
              <a:ext uri="{FF2B5EF4-FFF2-40B4-BE49-F238E27FC236}">
                <a16:creationId xmlns:a16="http://schemas.microsoft.com/office/drawing/2014/main" id="{2C878398-8823-172E-AC75-D676BA0175E5}"/>
              </a:ext>
            </a:extLst>
          </p:cNvPr>
          <p:cNvSpPr>
            <a:spLocks noGrp="1"/>
          </p:cNvSpPr>
          <p:nvPr>
            <p:ph type="ftr" sz="quarter" idx="11"/>
          </p:nvPr>
        </p:nvSpPr>
        <p:spPr/>
        <p:txBody>
          <a:bodyPr/>
          <a:lstStyle/>
          <a:p>
            <a:r>
              <a:rPr lang="en-US"/>
              <a:t>US_College_Analysis_aa2569</a:t>
            </a:r>
          </a:p>
        </p:txBody>
      </p:sp>
      <p:sp>
        <p:nvSpPr>
          <p:cNvPr id="11" name="Slide Number Placeholder 10">
            <a:extLst>
              <a:ext uri="{FF2B5EF4-FFF2-40B4-BE49-F238E27FC236}">
                <a16:creationId xmlns:a16="http://schemas.microsoft.com/office/drawing/2014/main" id="{036DE5EF-5246-C8FE-D455-41A244C267B8}"/>
              </a:ext>
            </a:extLst>
          </p:cNvPr>
          <p:cNvSpPr>
            <a:spLocks noGrp="1"/>
          </p:cNvSpPr>
          <p:nvPr>
            <p:ph type="sldNum" sz="quarter" idx="12"/>
          </p:nvPr>
        </p:nvSpPr>
        <p:spPr/>
        <p:txBody>
          <a:bodyPr/>
          <a:lstStyle/>
          <a:p>
            <a:fld id="{719D7796-F675-488F-AC46-C88938C80352}" type="slidenum">
              <a:rPr lang="en-US" smtClean="0"/>
              <a:t>8</a:t>
            </a:fld>
            <a:endParaRPr lang="en-US"/>
          </a:p>
        </p:txBody>
      </p:sp>
    </p:spTree>
    <p:extLst>
      <p:ext uri="{BB962C8B-B14F-4D97-AF65-F5344CB8AC3E}">
        <p14:creationId xmlns:p14="http://schemas.microsoft.com/office/powerpoint/2010/main" val="403298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5AC3-424C-B43E-DE08-C543B7C77768}"/>
              </a:ext>
            </a:extLst>
          </p:cNvPr>
          <p:cNvSpPr>
            <a:spLocks noGrp="1"/>
          </p:cNvSpPr>
          <p:nvPr>
            <p:ph type="title"/>
          </p:nvPr>
        </p:nvSpPr>
        <p:spPr>
          <a:xfrm>
            <a:off x="1088135" y="443131"/>
            <a:ext cx="9922764" cy="1294228"/>
          </a:xfrm>
        </p:spPr>
        <p:txBody>
          <a:bodyPr/>
          <a:lstStyle/>
          <a:p>
            <a:r>
              <a:rPr lang="en-US" dirty="0"/>
              <a:t>Clusters after scaling</a:t>
            </a:r>
          </a:p>
        </p:txBody>
      </p:sp>
      <p:pic>
        <p:nvPicPr>
          <p:cNvPr id="5" name="Content Placeholder 4" descr="Graphical user interface&#10;&#10;Description automatically generated">
            <a:extLst>
              <a:ext uri="{FF2B5EF4-FFF2-40B4-BE49-F238E27FC236}">
                <a16:creationId xmlns:a16="http://schemas.microsoft.com/office/drawing/2014/main" id="{79F60BAE-412C-EA6A-F7C4-B48D3328E906}"/>
              </a:ext>
            </a:extLst>
          </p:cNvPr>
          <p:cNvPicPr>
            <a:picLocks noGrp="1" noChangeAspect="1"/>
          </p:cNvPicPr>
          <p:nvPr>
            <p:ph idx="1"/>
          </p:nvPr>
        </p:nvPicPr>
        <p:blipFill>
          <a:blip r:embed="rId2"/>
          <a:stretch>
            <a:fillRect/>
          </a:stretch>
        </p:blipFill>
        <p:spPr>
          <a:xfrm>
            <a:off x="1620985" y="1090245"/>
            <a:ext cx="8857065" cy="5535666"/>
          </a:xfrm>
        </p:spPr>
      </p:pic>
      <p:sp>
        <p:nvSpPr>
          <p:cNvPr id="6" name="Date Placeholder 5">
            <a:extLst>
              <a:ext uri="{FF2B5EF4-FFF2-40B4-BE49-F238E27FC236}">
                <a16:creationId xmlns:a16="http://schemas.microsoft.com/office/drawing/2014/main" id="{97BAF4E8-2EED-069C-0981-29F481712EFF}"/>
              </a:ext>
            </a:extLst>
          </p:cNvPr>
          <p:cNvSpPr>
            <a:spLocks noGrp="1"/>
          </p:cNvSpPr>
          <p:nvPr>
            <p:ph type="dt" sz="half" idx="10"/>
          </p:nvPr>
        </p:nvSpPr>
        <p:spPr/>
        <p:txBody>
          <a:bodyPr/>
          <a:lstStyle/>
          <a:p>
            <a:fld id="{CC2AFE54-849F-A24B-B0C5-A2A7536E9A07}" type="datetime1">
              <a:rPr lang="en-US" smtClean="0"/>
              <a:t>4/17/23</a:t>
            </a:fld>
            <a:endParaRPr lang="en-US"/>
          </a:p>
        </p:txBody>
      </p:sp>
      <p:sp>
        <p:nvSpPr>
          <p:cNvPr id="7" name="Footer Placeholder 6">
            <a:extLst>
              <a:ext uri="{FF2B5EF4-FFF2-40B4-BE49-F238E27FC236}">
                <a16:creationId xmlns:a16="http://schemas.microsoft.com/office/drawing/2014/main" id="{B4E874BD-3140-F664-4F41-9527E547F66C}"/>
              </a:ext>
            </a:extLst>
          </p:cNvPr>
          <p:cNvSpPr>
            <a:spLocks noGrp="1"/>
          </p:cNvSpPr>
          <p:nvPr>
            <p:ph type="ftr" sz="quarter" idx="11"/>
          </p:nvPr>
        </p:nvSpPr>
        <p:spPr/>
        <p:txBody>
          <a:bodyPr/>
          <a:lstStyle/>
          <a:p>
            <a:r>
              <a:rPr lang="en-US"/>
              <a:t>US_College_Analysis_aa2569</a:t>
            </a:r>
          </a:p>
        </p:txBody>
      </p:sp>
      <p:sp>
        <p:nvSpPr>
          <p:cNvPr id="8" name="Slide Number Placeholder 7">
            <a:extLst>
              <a:ext uri="{FF2B5EF4-FFF2-40B4-BE49-F238E27FC236}">
                <a16:creationId xmlns:a16="http://schemas.microsoft.com/office/drawing/2014/main" id="{70059FD5-007B-1A7E-1DEA-B33CE08001D0}"/>
              </a:ext>
            </a:extLst>
          </p:cNvPr>
          <p:cNvSpPr>
            <a:spLocks noGrp="1"/>
          </p:cNvSpPr>
          <p:nvPr>
            <p:ph type="sldNum" sz="quarter" idx="12"/>
          </p:nvPr>
        </p:nvSpPr>
        <p:spPr/>
        <p:txBody>
          <a:bodyPr/>
          <a:lstStyle/>
          <a:p>
            <a:fld id="{719D7796-F675-488F-AC46-C88938C80352}" type="slidenum">
              <a:rPr lang="en-US" smtClean="0"/>
              <a:t>9</a:t>
            </a:fld>
            <a:endParaRPr lang="en-US"/>
          </a:p>
        </p:txBody>
      </p:sp>
    </p:spTree>
    <p:extLst>
      <p:ext uri="{BB962C8B-B14F-4D97-AF65-F5344CB8AC3E}">
        <p14:creationId xmlns:p14="http://schemas.microsoft.com/office/powerpoint/2010/main" val="2433747728"/>
      </p:ext>
    </p:extLst>
  </p:cSld>
  <p:clrMapOvr>
    <a:masterClrMapping/>
  </p:clrMapOvr>
</p:sld>
</file>

<file path=ppt/theme/theme1.xml><?xml version="1.0" encoding="utf-8"?>
<a:theme xmlns:a="http://schemas.openxmlformats.org/drawingml/2006/main" name="BjornVTI">
  <a:themeElements>
    <a:clrScheme name="AnalogousFromRegularSeedRightStep">
      <a:dk1>
        <a:srgbClr val="000000"/>
      </a:dk1>
      <a:lt1>
        <a:srgbClr val="FFFFFF"/>
      </a:lt1>
      <a:dk2>
        <a:srgbClr val="412439"/>
      </a:dk2>
      <a:lt2>
        <a:srgbClr val="E2E8E4"/>
      </a:lt2>
      <a:accent1>
        <a:srgbClr val="C34DA2"/>
      </a:accent1>
      <a:accent2>
        <a:srgbClr val="B13B5F"/>
      </a:accent2>
      <a:accent3>
        <a:srgbClr val="C35A4D"/>
      </a:accent3>
      <a:accent4>
        <a:srgbClr val="B1793B"/>
      </a:accent4>
      <a:accent5>
        <a:srgbClr val="ACA643"/>
      </a:accent5>
      <a:accent6>
        <a:srgbClr val="87B13B"/>
      </a:accent6>
      <a:hlink>
        <a:srgbClr val="31944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TotalTime>
  <Words>1182</Words>
  <Application>Microsoft Macintosh PowerPoint</Application>
  <PresentationFormat>Widescreen</PresentationFormat>
  <Paragraphs>156</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HelveticaNeue</vt:lpstr>
      <vt:lpstr>Neue Haas Grotesk Text Pro</vt:lpstr>
      <vt:lpstr>Times New Roman</vt:lpstr>
      <vt:lpstr>TimesNewRomanPS</vt:lpstr>
      <vt:lpstr>TimesNewRomanPSMT</vt:lpstr>
      <vt:lpstr>BjornVTI</vt:lpstr>
      <vt:lpstr>US Colleges Analysis</vt:lpstr>
      <vt:lpstr>Hypotheses</vt:lpstr>
      <vt:lpstr>Questions</vt:lpstr>
      <vt:lpstr>PCA</vt:lpstr>
      <vt:lpstr>PowerPoint Presentation</vt:lpstr>
      <vt:lpstr>PCA Inferences</vt:lpstr>
      <vt:lpstr>Clustering</vt:lpstr>
      <vt:lpstr>Clusters</vt:lpstr>
      <vt:lpstr>Clusters after scaling</vt:lpstr>
      <vt:lpstr>Cluster Analysis Inferences</vt:lpstr>
      <vt:lpstr>Dendogram</vt:lpstr>
      <vt:lpstr>Cluster Analysis Inferences</vt:lpstr>
      <vt:lpstr>EFA</vt:lpstr>
      <vt:lpstr>Optimal Factors</vt:lpstr>
      <vt:lpstr>PowerPoint Presentation</vt:lpstr>
      <vt:lpstr>EFA Inferences</vt:lpstr>
      <vt:lpstr>Logistic Regression</vt:lpstr>
      <vt:lpstr>ROC Curve</vt:lpstr>
      <vt:lpstr>ROC Curve comparisons </vt:lpstr>
      <vt:lpstr>Logistic Regression Inferences</vt:lpstr>
      <vt:lpstr>Summary - Hypotheses</vt:lpstr>
      <vt:lpstr>Summary – Question 1</vt:lpstr>
      <vt:lpstr>Summary – Question 2</vt:lpstr>
      <vt:lpstr>Summary – Question 3</vt:lpstr>
      <vt:lpstr>Summary – Question 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Colleges Analysis</dc:title>
  <dc:creator>Ajay Addala</dc:creator>
  <cp:lastModifiedBy>Ajay Addala</cp:lastModifiedBy>
  <cp:revision>5</cp:revision>
  <dcterms:created xsi:type="dcterms:W3CDTF">2023-04-17T20:56:22Z</dcterms:created>
  <dcterms:modified xsi:type="dcterms:W3CDTF">2023-04-17T21:29:50Z</dcterms:modified>
</cp:coreProperties>
</file>